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3"/>
  </p:notesMasterIdLst>
  <p:sldIdLst>
    <p:sldId id="276" r:id="rId2"/>
    <p:sldId id="257" r:id="rId3"/>
    <p:sldId id="321" r:id="rId4"/>
    <p:sldId id="329" r:id="rId5"/>
    <p:sldId id="261" r:id="rId6"/>
    <p:sldId id="326" r:id="rId7"/>
    <p:sldId id="327" r:id="rId8"/>
    <p:sldId id="328" r:id="rId9"/>
    <p:sldId id="330" r:id="rId10"/>
    <p:sldId id="331" r:id="rId11"/>
    <p:sldId id="332" r:id="rId12"/>
    <p:sldId id="288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277" r:id="rId21"/>
    <p:sldId id="340" r:id="rId22"/>
    <p:sldId id="341" r:id="rId23"/>
    <p:sldId id="269" r:id="rId24"/>
    <p:sldId id="342" r:id="rId25"/>
    <p:sldId id="343" r:id="rId26"/>
    <p:sldId id="344" r:id="rId27"/>
    <p:sldId id="322" r:id="rId28"/>
    <p:sldId id="345" r:id="rId29"/>
    <p:sldId id="347" r:id="rId30"/>
    <p:sldId id="346" r:id="rId31"/>
    <p:sldId id="349" r:id="rId32"/>
    <p:sldId id="350" r:id="rId33"/>
    <p:sldId id="351" r:id="rId34"/>
    <p:sldId id="352" r:id="rId35"/>
    <p:sldId id="348" r:id="rId36"/>
    <p:sldId id="353" r:id="rId37"/>
    <p:sldId id="354" r:id="rId38"/>
    <p:sldId id="355" r:id="rId39"/>
    <p:sldId id="356" r:id="rId40"/>
    <p:sldId id="357" r:id="rId41"/>
    <p:sldId id="358" r:id="rId42"/>
    <p:sldId id="271" r:id="rId43"/>
    <p:sldId id="278" r:id="rId44"/>
    <p:sldId id="359" r:id="rId45"/>
    <p:sldId id="285" r:id="rId46"/>
    <p:sldId id="360" r:id="rId47"/>
    <p:sldId id="361" r:id="rId48"/>
    <p:sldId id="362" r:id="rId49"/>
    <p:sldId id="279" r:id="rId50"/>
    <p:sldId id="280" r:id="rId51"/>
    <p:sldId id="259" r:id="rId52"/>
  </p:sldIdLst>
  <p:sldSz cx="9144000" cy="6858000" type="screen4x3"/>
  <p:notesSz cx="6794500" cy="99314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CC00"/>
    <a:srgbClr val="339933"/>
    <a:srgbClr val="0000FF"/>
    <a:srgbClr val="008000"/>
    <a:srgbClr val="33CC3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55" d="100"/>
          <a:sy n="55" d="100"/>
        </p:scale>
        <p:origin x="128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1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0872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62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10.12.2018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emf"/><Relationship Id="rId5" Type="http://schemas.openxmlformats.org/officeDocument/2006/relationships/hyperlink" Target="mailto:odvody@mas-sokolovsko.eu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970484" y="2060849"/>
            <a:ext cx="7919764" cy="1978256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>Seminář pro příjemce</a:t>
            </a:r>
            <a:br>
              <a:rPr lang="cs-CZ" sz="3600" b="1" dirty="0"/>
            </a:br>
            <a:r>
              <a:rPr lang="cs-CZ" sz="3600" b="1" dirty="0"/>
              <a:t>4. výzva OPZ, č. 101/03_16_047/CLLD</a:t>
            </a:r>
            <a:br>
              <a:rPr lang="cs-CZ" sz="3600" b="1" dirty="0"/>
            </a:br>
            <a:r>
              <a:rPr lang="cs-CZ" sz="3600" b="1" dirty="0"/>
              <a:t>,,</a:t>
            </a:r>
            <a:r>
              <a:rPr lang="cs-CZ" sz="3100" b="1" dirty="0"/>
              <a:t>Prorodinná opatření na území MAS Sokolovsko“</a:t>
            </a:r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632848" cy="1659592"/>
          </a:xfrm>
        </p:spPr>
        <p:txBody>
          <a:bodyPr>
            <a:normAutofit fontScale="77500" lnSpcReduction="20000"/>
          </a:bodyPr>
          <a:lstStyle/>
          <a:p>
            <a:endParaRPr lang="cs-CZ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Datum a místo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cs-CZ" sz="2800" dirty="0"/>
              <a:t>11. 12. 2018, zasedací místnost MAS Sokolovsko o.p.s., Sokolov</a:t>
            </a:r>
          </a:p>
          <a:p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Přednášející: </a:t>
            </a:r>
            <a:r>
              <a:rPr lang="cs-CZ" sz="2800" dirty="0"/>
              <a:t>Mgr. Zuzana Odvody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70484" y="134076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2018-2023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CZ.06.4.59/0.0/0.0/15_003/0009315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54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70000" lnSpcReduction="20000"/>
          </a:bodyPr>
          <a:lstStyle/>
          <a:p>
            <a:endParaRPr lang="cs-CZ" dirty="0"/>
          </a:p>
          <a:p>
            <a:pPr marL="0" indent="0" algn="just">
              <a:buNone/>
            </a:pPr>
            <a:r>
              <a:rPr lang="cs-CZ" b="1" dirty="0"/>
              <a:t>Příjemce: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předkládá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prostřednictvím ISKP14+ do 30 dnů po ukončení monitorovaného období, závěrečnou </a:t>
            </a:r>
            <a:r>
              <a:rPr lang="cs-CZ" dirty="0" err="1"/>
              <a:t>ZoR</a:t>
            </a:r>
            <a:r>
              <a:rPr lang="cs-CZ" dirty="0"/>
              <a:t> do 60 dnů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je možno požádat o prodloužení termínu pro předložení žádosti před vypršením 30denní lhůty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je možno požádat formou změny o předložení mimořádné </a:t>
            </a:r>
            <a:r>
              <a:rPr lang="cs-CZ" dirty="0" err="1"/>
              <a:t>ZoR</a:t>
            </a:r>
            <a:r>
              <a:rPr lang="cs-CZ" dirty="0"/>
              <a:t> </a:t>
            </a:r>
          </a:p>
          <a:p>
            <a:pPr algn="just"/>
            <a:endParaRPr lang="cs-CZ" dirty="0"/>
          </a:p>
          <a:p>
            <a:pPr marL="0" indent="0" algn="just">
              <a:buNone/>
            </a:pPr>
            <a:r>
              <a:rPr lang="cs-CZ" b="1" dirty="0"/>
              <a:t>ŘO: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 kontrolu předložené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má ŘO 40 pracovních dnů, po vrácení k opravě tato lhůta běží od začátku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celková doba administrace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na straně ŘO nesmí přesáhnout 90 dnů (poté může dojít i k zamítnutí)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4948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442589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191666"/>
            <a:ext cx="8208912" cy="5333677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Obsah zprávy o realizaci: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zpráva o realizaci informuje o realizaci projektu v daném období (zpravidla 6 měsíců) </a:t>
            </a:r>
          </a:p>
          <a:p>
            <a:pPr algn="just"/>
            <a:r>
              <a:rPr lang="pl-PL" sz="2900" dirty="0"/>
              <a:t>pokrok v realizaci KA (popis jak pobíhají aktivity…) </a:t>
            </a:r>
          </a:p>
          <a:p>
            <a:pPr algn="just"/>
            <a:r>
              <a:rPr lang="cs-CZ" sz="2900" b="1" dirty="0"/>
              <a:t>povinné přílohy </a:t>
            </a:r>
            <a:r>
              <a:rPr lang="cs-CZ" sz="2900" b="1" dirty="0" err="1"/>
              <a:t>ZoR</a:t>
            </a:r>
            <a:r>
              <a:rPr lang="cs-CZ" sz="2900" b="1" dirty="0"/>
              <a:t> (dle zaměření výzvy MAS, bude upřesněno na semináři MAS) </a:t>
            </a:r>
            <a:endParaRPr lang="cs-CZ" sz="2900" dirty="0"/>
          </a:p>
          <a:p>
            <a:pPr algn="just"/>
            <a:r>
              <a:rPr lang="cs-CZ" sz="2900" b="1" dirty="0"/>
              <a:t>plnění indikátorů </a:t>
            </a:r>
            <a:r>
              <a:rPr lang="cs-CZ" sz="2900" dirty="0"/>
              <a:t>(povinné k naplnění a povinné k vykazování) </a:t>
            </a:r>
          </a:p>
          <a:p>
            <a:pPr algn="just"/>
            <a:r>
              <a:rPr lang="cs-CZ" sz="2900" dirty="0"/>
              <a:t>horizontální principy, </a:t>
            </a:r>
            <a:r>
              <a:rPr lang="cs-CZ" sz="2900" b="1" dirty="0"/>
              <a:t>publicita </a:t>
            </a:r>
            <a:endParaRPr lang="cs-CZ" sz="2900" dirty="0"/>
          </a:p>
          <a:p>
            <a:pPr algn="just"/>
            <a:r>
              <a:rPr lang="cs-CZ" sz="2900" dirty="0"/>
              <a:t>veřejné zakázky </a:t>
            </a:r>
          </a:p>
          <a:p>
            <a:pPr algn="just"/>
            <a:r>
              <a:rPr lang="cs-CZ" sz="2900" dirty="0"/>
              <a:t>informace o příjmech (částky se vyplňují jen pokud příjmy převýší spolufinancování, je však nutné </a:t>
            </a:r>
            <a:r>
              <a:rPr lang="cs-CZ" sz="2900" dirty="0" err="1"/>
              <a:t>oplnit</a:t>
            </a:r>
            <a:r>
              <a:rPr lang="cs-CZ" sz="2900" dirty="0"/>
              <a:t> nulové hodnoty) </a:t>
            </a:r>
          </a:p>
          <a:p>
            <a:pPr algn="just"/>
            <a:r>
              <a:rPr lang="cs-CZ" sz="2900" dirty="0"/>
              <a:t>problémy během realizace </a:t>
            </a:r>
          </a:p>
          <a:p>
            <a:pPr algn="just"/>
            <a:r>
              <a:rPr lang="pl-PL" sz="2900" dirty="0"/>
              <a:t>informace o kontrolách (mimo ŘO) </a:t>
            </a:r>
          </a:p>
          <a:p>
            <a:pPr algn="just"/>
            <a:r>
              <a:rPr lang="cs-CZ" sz="2900" dirty="0"/>
              <a:t>čestná prohlášení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Zaslaná záloha se vyúčtovává až v závěrečné zprávě o realizaci.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Součástí 1.ZoR je i smlouva o partnerství (platí pro projekty s partnerem s finančním příspěvkem)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nedílnou součástí Zprávy o realizaci je Žádost o platbu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3264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6"/>
            <a:ext cx="8229600" cy="624359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POVINNÉ K NAPLNĚNÍ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12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105B8273-7769-4162-A950-113077215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464509"/>
              </p:ext>
            </p:extLst>
          </p:nvPr>
        </p:nvGraphicFramePr>
        <p:xfrm>
          <a:off x="279968" y="1640755"/>
          <a:ext cx="8406832" cy="50993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3823">
                  <a:extLst>
                    <a:ext uri="{9D8B030D-6E8A-4147-A177-3AD203B41FA5}">
                      <a16:colId xmlns:a16="http://schemas.microsoft.com/office/drawing/2014/main" val="878365332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348908749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1258731407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3540067724"/>
                    </a:ext>
                  </a:extLst>
                </a:gridCol>
              </a:tblGrid>
              <a:tr h="376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Kód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indikátoru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Měrná jednotka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Typ indikátoru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4038163"/>
                  </a:ext>
                </a:extLst>
              </a:tr>
              <a:tr h="301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6 00 00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Celkový počet účastníků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664899"/>
                  </a:ext>
                </a:extLst>
              </a:tr>
              <a:tr h="301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6 70 01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Kapacita podpořených služeb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Místa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124389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6 70 10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Využívání podpořených služeb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Výsledek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148576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1 02 13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sociálních podniků vzniklých díky podpoře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Organizace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509888"/>
                  </a:ext>
                </a:extLst>
              </a:tr>
              <a:tr h="905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1 02 12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podpořených již existujících sociálních podniků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Organizace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882300"/>
                  </a:ext>
                </a:extLst>
              </a:tr>
              <a:tr h="905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5 00 01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Kapacita podporovaných zařízení péče o děti nebo vzdělávacích zařízení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511431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5 51 02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Počet podpořených komunitních center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Zařízení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031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50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6"/>
            <a:ext cx="8229600" cy="624359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POVINNÉ K VYKAZOVÁNÍ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13</a:t>
            </a:fld>
            <a:endParaRPr lang="cs-CZ" dirty="0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BA2212F1-310D-423F-8282-1B2AB1D585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231430"/>
              </p:ext>
            </p:extLst>
          </p:nvPr>
        </p:nvGraphicFramePr>
        <p:xfrm>
          <a:off x="477888" y="1617836"/>
          <a:ext cx="8208912" cy="50775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2228">
                  <a:extLst>
                    <a:ext uri="{9D8B030D-6E8A-4147-A177-3AD203B41FA5}">
                      <a16:colId xmlns:a16="http://schemas.microsoft.com/office/drawing/2014/main" val="2988734280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592508275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3021338499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589075080"/>
                    </a:ext>
                  </a:extLst>
                </a:gridCol>
              </a:tblGrid>
              <a:tr h="307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Kód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Název indikátoru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Měrná jednotka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Typ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873478"/>
                  </a:ext>
                </a:extLst>
              </a:tr>
              <a:tr h="996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8 05 00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napsaných a zveřejněných analytických a strategických dokumentů (včetně evaluačních)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Dokumenty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463678"/>
                  </a:ext>
                </a:extLst>
              </a:tr>
              <a:tr h="739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5 01 30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pracujících v rámci flexibilních forem práce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23489"/>
                  </a:ext>
                </a:extLst>
              </a:tr>
              <a:tr h="743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5 01 10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využívajících zařízení péče o děti předškolního věku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848453"/>
                  </a:ext>
                </a:extLst>
              </a:tr>
              <a:tr h="4931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5 01 20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využívajících zařízení péče o děti do 3 let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161606"/>
                  </a:ext>
                </a:extLst>
              </a:tr>
              <a:tr h="743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5 01 05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zaměstnavatelů, kteří podporují flexibilní formy práce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podniky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455118"/>
                  </a:ext>
                </a:extLst>
              </a:tr>
              <a:tr h="739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6 74 01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Nové nebo inovované sociální služby týkající se bydlení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služby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273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071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7"/>
            <a:ext cx="8229600" cy="481138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SLEDOVANÉ AUTOMATIKOU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14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C367073-B6D4-4E51-B47C-E5A17CFE6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009005"/>
              </p:ext>
            </p:extLst>
          </p:nvPr>
        </p:nvGraphicFramePr>
        <p:xfrm>
          <a:off x="553776" y="1398193"/>
          <a:ext cx="8036448" cy="54098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9112">
                  <a:extLst>
                    <a:ext uri="{9D8B030D-6E8A-4147-A177-3AD203B41FA5}">
                      <a16:colId xmlns:a16="http://schemas.microsoft.com/office/drawing/2014/main" val="4161251898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2332504131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990067065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3543595087"/>
                    </a:ext>
                  </a:extLst>
                </a:gridCol>
              </a:tblGrid>
              <a:tr h="126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Kód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Název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Měrná jednotka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Typ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618136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6 73 15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Bývalí účastníci projektů v oblasti sociálních služeb, u nichž služba naplnila svůj účel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235666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6 73 10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Bývalí účastníci projektů u nichž intervence formou sociální práce naplnila svůj účel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730122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6 25 00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Účastníci v procesu vzdělávání/odborné přípravy po ukončení své účasti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128137"/>
                  </a:ext>
                </a:extLst>
              </a:tr>
              <a:tr h="632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6 26 00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Účastnící, kteří získali kvalifikaci po ukončení své účasti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811041"/>
                  </a:ext>
                </a:extLst>
              </a:tr>
              <a:tr h="16860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6 28 00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Znevýhodnění účastníci, kteří po ukončení své účasti hledají zaměstnání, jsou v procesu vzdělávání/odborné přípravy, rozšiřují si kvalifikaci nebo jsou zaměstnaní, a to i OSVČ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164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956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 - indikátory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4995935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pl-PL" sz="3400" dirty="0"/>
              <a:t>Pozor na prokazatelnost vykazovaných hodnot (záznamy o každém klientovi)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Počet účastníků projektu je nutno zadávat prostřednictvím systému IS ESF (www.esfcr.cz) vždy za příslušné monitorované období.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Podpořené osoby se uvádějí průběžně s jakoukoliv výši podpory, systém hlídá minimální hranici 40 hodin, při nižším počtu podpořenou osobu nezapočte. průběžné sledování naplnění indikátorů (v </a:t>
            </a:r>
            <a:r>
              <a:rPr lang="cs-CZ" sz="3400" dirty="0" err="1"/>
              <a:t>ZoR</a:t>
            </a:r>
            <a:r>
              <a:rPr lang="cs-CZ" sz="3400" dirty="0"/>
              <a:t>).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Ke každé osobě se zapisuje, </a:t>
            </a:r>
            <a:r>
              <a:rPr lang="cs-CZ" sz="3400" b="1" dirty="0"/>
              <a:t>jakých podpor v rámci projektu využila </a:t>
            </a:r>
            <a:r>
              <a:rPr lang="cs-CZ" sz="3400" dirty="0"/>
              <a:t>a </a:t>
            </a:r>
            <a:r>
              <a:rPr lang="cs-CZ" sz="3400" b="1" dirty="0"/>
              <a:t>v jakém rozsahu </a:t>
            </a:r>
            <a:r>
              <a:rPr lang="cs-CZ" sz="3400" dirty="0"/>
              <a:t>(v počtu hodin, příp. dnů apod., jednotka se liší podle kategorie využité podpory). U vzdělávání se dále rozlišuje, zda proběhlo elektronickou formou nebo ne.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IS ESF – záznam indikátorů týkající se účastníků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Údaje o podpořených osobách a jejich podporách zapisujte do IS ESF 2014+ průběžně tak, aby v rámci předkládaných Zpráv o realizaci byly do výpočtu indikátoru 60000 zahrnuty všechny osoby, které nejpozději ke konci sledovaného období překročily limit pro bagatelní podporu a splnily tedy podmínky pro vykazování v indikátoru. </a:t>
            </a:r>
          </a:p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1563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 - ŽOP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800" dirty="0"/>
              <a:t>Obsahem je vyúčtování prostředků za dané monitorované období </a:t>
            </a:r>
          </a:p>
          <a:p>
            <a:pPr algn="just"/>
            <a:r>
              <a:rPr lang="cs-CZ" sz="2800" dirty="0"/>
              <a:t>údaje zadávané prostřednictvím soupisek, </a:t>
            </a:r>
          </a:p>
          <a:p>
            <a:pPr algn="just"/>
            <a:r>
              <a:rPr lang="cs-CZ" sz="2800" dirty="0"/>
              <a:t>přílohy – účetní doklady, objednávky, smlouvy, výpisy z účtů </a:t>
            </a:r>
          </a:p>
          <a:p>
            <a:pPr marL="0" indent="0" algn="just">
              <a:buNone/>
            </a:pPr>
            <a:endParaRPr lang="cs-CZ" sz="2800" dirty="0"/>
          </a:p>
          <a:p>
            <a:pPr marL="0" indent="0" algn="just">
              <a:buNone/>
            </a:pPr>
            <a:r>
              <a:rPr lang="cs-CZ" sz="2800" dirty="0"/>
              <a:t>Nutno exportovat soupisky do formátu </a:t>
            </a:r>
            <a:r>
              <a:rPr lang="cs-CZ" sz="2800" dirty="0" err="1"/>
              <a:t>xls</a:t>
            </a:r>
            <a:r>
              <a:rPr lang="cs-CZ" sz="2800" dirty="0"/>
              <a:t> a uložit je do příloh </a:t>
            </a:r>
            <a:r>
              <a:rPr lang="cs-CZ" sz="2800" dirty="0" err="1"/>
              <a:t>ŽoP</a:t>
            </a:r>
            <a:r>
              <a:rPr lang="cs-CZ" sz="2800" dirty="0"/>
              <a:t> pro kontrolu ŘO. </a:t>
            </a:r>
          </a:p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335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00295" y="3082850"/>
            <a:ext cx="8229600" cy="780331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8000"/>
                </a:solidFill>
              </a:rPr>
              <a:t>PUBLICITA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0691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 VIZUÁLNÍ IDENTITA - POUŽITÍ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18</a:t>
            </a:fld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EE811D6-BEAC-47C7-A857-FD1F0DA36602}"/>
              </a:ext>
            </a:extLst>
          </p:cNvPr>
          <p:cNvSpPr txBox="1"/>
          <p:nvPr/>
        </p:nvSpPr>
        <p:spPr>
          <a:xfrm>
            <a:off x="899592" y="1529408"/>
            <a:ext cx="66247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009900"/>
                </a:solidFill>
              </a:rPr>
              <a:t>ANO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povinný plakát, dočasná/stála deska nebo billboard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weby, microsity, sociální média projektu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propagační tiskoviny (brožury, letáky, plakáty, publikace, školicí materiály) a propagační předměty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propagační audiovizuální materiály (reklamní spoty, </a:t>
            </a:r>
            <a:r>
              <a:rPr lang="cs-CZ" dirty="0" err="1"/>
              <a:t>product</a:t>
            </a:r>
            <a:r>
              <a:rPr lang="cs-CZ" dirty="0"/>
              <a:t> </a:t>
            </a:r>
            <a:r>
              <a:rPr lang="cs-CZ" dirty="0" err="1"/>
              <a:t>placement</a:t>
            </a:r>
            <a:r>
              <a:rPr lang="cs-CZ" dirty="0"/>
              <a:t>, sponzorské vzkazy, reportáže, pořady)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inzerce (internet, tisk, </a:t>
            </a:r>
            <a:r>
              <a:rPr lang="cs-CZ" dirty="0" err="1"/>
              <a:t>outdoor</a:t>
            </a:r>
            <a:r>
              <a:rPr lang="cs-CZ" dirty="0"/>
              <a:t>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/>
              <a:t>soutěže (s výjimkou cen do soutěží)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komunikační akce (semináře, workshopy, konference, tiskové konference, výstavy, veletrhy)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 výstupy při jejich distribuci (tiskové zprávy, informace pro média)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dokumenty pro veřejnost či cílové skupiny (vstupní, výstupní/závěrečné zprávy, analýzy, certifikáty, prezenční listiny apod.)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výzva k podání nabídek/zadávací dokumentace zakázek </a:t>
            </a:r>
          </a:p>
          <a:p>
            <a:r>
              <a:rPr lang="cs-CZ" b="1" dirty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9909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 VIZUÁLNÍ IDENTITA - POUŽITÍ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19</a:t>
            </a:fld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EE811D6-BEAC-47C7-A857-FD1F0DA36602}"/>
              </a:ext>
            </a:extLst>
          </p:cNvPr>
          <p:cNvSpPr txBox="1"/>
          <p:nvPr/>
        </p:nvSpPr>
        <p:spPr>
          <a:xfrm>
            <a:off x="899592" y="1529408"/>
            <a:ext cx="662473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009900"/>
                </a:solidFill>
              </a:rPr>
              <a:t>NE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interní dokumenty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archivační šanony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elektronická i listinná komunikace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pracovní smlouvy, smlouvy s dodavateli, dalšími příjemci, partnery apod.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účetní doklady vztahující se k výdajům projektu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vybavení pořízené z prostředků projektu (s výjimkou propagačních předmětů)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neplacené PR články a převzaté PR výstupy (např. médii)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ceny do soutěží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výstupy, kde to není technicky možné (např. strojově generované objednávky, faktury) </a:t>
            </a:r>
          </a:p>
          <a:p>
            <a:r>
              <a:rPr lang="cs-CZ" sz="2000" b="1" dirty="0"/>
              <a:t>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5068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Program semináře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/>
          </a:bodyPr>
          <a:lstStyle/>
          <a:p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ROZHODNUTÍ O POSKYTNUTÍ DOTACE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ZPRÁVA O REALIZACI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PUBLICITA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PLÁN AKTIVIT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ZPŮSOBILÉ A NEZPŮSOBILÉ VÝDAJE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ZMĚNY PROJEKTU 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POVINNÝ PLAKÁT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cs-CZ" sz="34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Alespoň 1 povinný plakát min. A3 s informacemi o projektu – k využití el. šablona na https://publicita.dotaceeu.cz/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 celou dobu realizace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V místě realizace projektu snadno viditelném pro veřejnost, jako jsou vstupní prostory budovy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je projekt realizován na více místech, bude umístěn na všech těchto místech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nelze umístit plakát v místě realizace projektu, bude umístěn v sídle příjemce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příjemce realizuje více projektů OPZ v jednom místě, je možné pro všechny tyto projekty umístit pouze jeden plakát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819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WEB PŘÍJEMCE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Logo ESF na webových stránkách příjemce, včetně příp. profilů projektu na sociálních sítích.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Logo ESF na viditelném místě v horní části obrazovky bez nutnosti rolovat.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Při umístění více log v řadě, logo ESF zcela vlevo. </a:t>
            </a:r>
          </a:p>
          <a:p>
            <a:endParaRPr lang="cs-CZ" dirty="0"/>
          </a:p>
          <a:p>
            <a:pPr marL="0" indent="0" algn="just">
              <a:buNone/>
            </a:pPr>
            <a:endParaRPr lang="cs-CZ" sz="3400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1484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PUBLICITA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sz="2000" dirty="0"/>
              <a:t>Generátor povinné publicity ESIF je nutné použít pro vytvoření povinného plakátu, který musí každý příjemce podpory umístit v místě realizace projektu (ev. dočasná/stálá deska či billboard). http://publicita.dotaceeu.cz 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 algn="just">
              <a:buNone/>
            </a:pPr>
            <a:endParaRPr lang="cs-CZ" sz="3400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22</a:t>
            </a:fld>
            <a:endParaRPr lang="cs-CZ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244F36C-834B-417A-9D90-C5C1EF2B9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958" y="3068960"/>
            <a:ext cx="6114601" cy="1267367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32753E8-11F1-410B-855A-BE9E15BD3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636" y="4693873"/>
            <a:ext cx="5366401" cy="108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5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cs-CZ" b="1" dirty="0"/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  <a:p>
            <a:pPr marL="0" indent="0" algn="ctr">
              <a:buNone/>
            </a:pPr>
            <a:r>
              <a:rPr lang="cs-CZ" sz="4800" b="1" dirty="0">
                <a:solidFill>
                  <a:srgbClr val="009900"/>
                </a:solidFill>
              </a:rPr>
              <a:t>PLÁN AKTIVIT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523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PLÁN AKTIVIT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endParaRPr lang="cs-CZ" b="1" dirty="0"/>
          </a:p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ŘO má možnost vyžádat si plán aktivit projektu na období 1 – 6 měsíců, a to i opakovaně až na celou dobu realizace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Plán aktivit slouží ŘO k provádění neohlášených kontrol realizace.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Výzva i zaslání prostřednictvím depeše v MS2014+;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2 týdny na zpracování;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tabulka v .</a:t>
            </a:r>
            <a:r>
              <a:rPr lang="cs-CZ" sz="4400" dirty="0" err="1"/>
              <a:t>xls</a:t>
            </a:r>
            <a:r>
              <a:rPr lang="cs-CZ" sz="4400" dirty="0"/>
              <a:t> formátu dle vzoru na esfcr.cz (záložka Pokyny k vyplnění zprávy o realizaci,…) + el. podpis přímo v souboru;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zahrnuje všechny skupinové akce pro CS.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0647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ÚDAJE V PLÁNU AKTIVIT 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cs-CZ" b="1" dirty="0"/>
              <a:t>Jednorázové akce</a:t>
            </a: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datum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čas zahájení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čas ukončení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plánovaný čas pro přestávky (přerušení akce) v délce více než 15 minut;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název akce a krátký popis obsahu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místo konání akce (obec, ulice, číslo popisné, včetně označení místnosti);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realizátor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zda se jedná o akci pouze pro cílovou skupinu projektu, nebo i pro další osoby; </a:t>
            </a:r>
          </a:p>
          <a:p>
            <a:pPr marL="0" indent="0">
              <a:buNone/>
            </a:pPr>
            <a:r>
              <a:rPr lang="cs-CZ" b="1" dirty="0"/>
              <a:t>Provozovny, služby klientům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název provozovny;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krátký popis poskytovaných služeb;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adresa poskytování služeb (obec, ulice, číslo popisné, včetně označení místnosti);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specifikace provozní doby (dny v týdnu a přesnou otevírací dobu, včetně případných přestávek v jednotlivých dnech);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provozovatel.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3935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SANKCE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Nepředložení plánu aktivit – 0,5 % z celkové částky dotace.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Pokud ŘO při kontrole na místě identifikuje, že aktivita, která byla nahlášena v plánu aktivit projektu na daném místě a ve stanovený čas, neprobíhá, jedná se o </a:t>
            </a:r>
            <a:r>
              <a:rPr lang="cs-CZ" b="1" dirty="0"/>
              <a:t>porušení rozpočtové kázně.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Sankce za porušení rozpočtové kázně - 2 % z celkové částky dotace.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 algn="just">
              <a:buNone/>
            </a:pPr>
            <a:r>
              <a:rPr lang="cs-CZ" b="1" dirty="0"/>
              <a:t>Výjimky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příjemce poskytl ŘO aktualizaci plánu aktivitu projektu, ve které měl ŘO možnost získat informaci o změně místa či termínu konání aktivity (či jejím zrušení bez náhrady);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nekonání aktivity zapříčinily okolnosti, které příjemce postupující s náležitou péčí nemohl ovlivnit ani předvídat (např. náhlé onemocnění lektora); toto je příjemce povinen prokázat.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13521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endParaRPr lang="cs-CZ" dirty="0"/>
          </a:p>
          <a:p>
            <a:pPr marL="0" indent="0" algn="ctr">
              <a:buNone/>
            </a:pPr>
            <a:r>
              <a:rPr lang="cs-CZ" sz="4800" b="1" dirty="0">
                <a:solidFill>
                  <a:srgbClr val="009900"/>
                </a:solidFill>
              </a:rPr>
              <a:t>ZPŮSOBILÉ A NEZPŮSOBILÉ VÝDAJE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647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FINANCOVÁNÍ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Aplikován režim Ex-ante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Zálohové platby dle finančního plánu: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1.zálohová platba ve výši až 100%,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další zálohové platby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součet vzniklých a zároveň vyúčtovaných způsobilých výdajů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Závěrečná platba/vratka dle vyúčtování zálohových plateb a skutečně prokázaných výdajů. </a:t>
            </a:r>
          </a:p>
          <a:p>
            <a:pPr algn="l">
              <a:buFontTx/>
              <a:buChar char="-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10229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ZPŮSOBILÉ VÝDAJE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cs-CZ" sz="4400" b="1" dirty="0"/>
              <a:t>Všechny výdaje musejí splňovat podmínku </a:t>
            </a:r>
            <a:endParaRPr lang="cs-CZ" sz="44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Hospodárnosti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Efektivnosti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Účelnosti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4400" dirty="0"/>
              <a:t>Vznikly v době realizace projektu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l-PL" sz="4000" dirty="0"/>
          </a:p>
          <a:p>
            <a:pPr algn="just">
              <a:buFont typeface="Wingdings" panose="05000000000000000000" pitchFamily="2" charset="2"/>
              <a:buChar char="§"/>
            </a:pPr>
            <a:endParaRPr lang="pl-PL" sz="4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Řídicí orgán (ŘO) je oprávněn si od příjemce vyžádat jakýkoli dokument, který je nezbytný pro ověření způsobilosti výdajů </a:t>
            </a:r>
            <a:br>
              <a:rPr lang="cs-CZ" sz="4400" dirty="0"/>
            </a:br>
            <a:r>
              <a:rPr lang="cs-CZ" sz="4400" dirty="0"/>
              <a:t>v rámci projektu (a může se jednat i o dokument, který vznikl v době před zahájením realizace projektu). 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/>
              <a:t> 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4200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ZÁKLADNÍ DOKUMENTY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Výzva MAS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Obecná pravidla pro žadatele a příjemce v rámci operačního programu Zaměstnanost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Specifická část pravidel pro žadatele a příjemce </a:t>
            </a:r>
            <a:br>
              <a:rPr lang="cs-CZ" dirty="0"/>
            </a:br>
            <a:r>
              <a:rPr lang="cs-CZ" dirty="0"/>
              <a:t>v rámci OPZ se skutečně vzniklými výdaji a </a:t>
            </a:r>
            <a:br>
              <a:rPr lang="cs-CZ" dirty="0"/>
            </a:br>
            <a:r>
              <a:rPr lang="cs-CZ" dirty="0"/>
              <a:t>s nepřímými náklady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K dispozici na www.esfcr.cz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Pokyny k vyplnění </a:t>
            </a:r>
            <a:r>
              <a:rPr lang="cs-CZ" dirty="0" err="1"/>
              <a:t>ZoR</a:t>
            </a:r>
            <a:r>
              <a:rPr lang="cs-CZ" dirty="0"/>
              <a:t> a ŽOP https://www.esfcr.cz/pokyny-k-vyplneni-zpravy-o-realizaci-zadosti-o-platbu-a-zadosti-o-zmenu-opz 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b="1" dirty="0"/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5812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REÁLNÉ VYKAZOVÁNÍ VÝDAJŮ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Režim financování projektu metodou skutečně vzniklých výdajů: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stanovení způsobilosti na základě vykázání skutečně vzniklých a uhrazených výdajů;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způsobilé výdaje na základě doložení účetního, daňového či jiného dokladu.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Časová způsobilost – datum vzniku nákladu musí spadat do období realizace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Úhrada výdaje – vždy je třeba mít doklad o úhradě výdaje.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0621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DOKLADOVÁNÍ VÝDAJŮ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Vše co spadá do PN musí být příjemce schopen doložit.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Originály dokladů musí být označeny registračním číslem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Do IS KP2014+ je třeba naskenovat všechny doklady, z nichž je nárokována částka přesahující 10 000 Kč, a s nimi také doklady o zaplacení.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11020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/>
              <a:t>Kategorie způsobilých výdajů – přímé náklady :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1.Osobní náklady </a:t>
            </a:r>
          </a:p>
          <a:p>
            <a:pPr marL="0" indent="0">
              <a:buNone/>
            </a:pPr>
            <a:r>
              <a:rPr lang="cs-CZ" dirty="0"/>
              <a:t>2.Cestovné </a:t>
            </a:r>
          </a:p>
          <a:p>
            <a:pPr marL="0" indent="0">
              <a:buNone/>
            </a:pPr>
            <a:r>
              <a:rPr lang="cs-CZ" dirty="0"/>
              <a:t>3.Nákup zařízení a vybavení a spotřebního materiálu </a:t>
            </a:r>
          </a:p>
          <a:p>
            <a:pPr marL="0" indent="0">
              <a:buNone/>
            </a:pPr>
            <a:r>
              <a:rPr lang="cs-CZ" dirty="0"/>
              <a:t>4.Nákup služeb </a:t>
            </a:r>
          </a:p>
          <a:p>
            <a:pPr marL="0" indent="0">
              <a:buNone/>
            </a:pPr>
            <a:r>
              <a:rPr lang="cs-CZ" dirty="0"/>
              <a:t>5.Drobné stavební úpravy </a:t>
            </a:r>
          </a:p>
          <a:p>
            <a:pPr marL="0" indent="0">
              <a:buNone/>
            </a:pPr>
            <a:r>
              <a:rPr lang="cs-CZ" dirty="0"/>
              <a:t>6.Přímá podpora cílové skupiny </a:t>
            </a:r>
          </a:p>
          <a:p>
            <a:pPr algn="just"/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97755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Prokazují se % poměrem vůči skutečně vynaloženým způsobilým přímým nákladům </a:t>
            </a:r>
            <a:br>
              <a:rPr lang="cs-CZ" dirty="0"/>
            </a:br>
            <a:r>
              <a:rPr lang="cs-CZ" dirty="0"/>
              <a:t>v rámci </a:t>
            </a:r>
            <a:r>
              <a:rPr lang="cs-CZ" dirty="0" err="1"/>
              <a:t>ZoR</a:t>
            </a:r>
            <a:r>
              <a:rPr lang="cs-CZ" dirty="0"/>
              <a:t> s </a:t>
            </a:r>
            <a:r>
              <a:rPr lang="cs-CZ" dirty="0" err="1"/>
              <a:t>ŽoP</a:t>
            </a:r>
            <a:r>
              <a:rPr lang="cs-CZ" dirty="0"/>
              <a:t>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Každá platba příjemci v sobě zahrnuje prostředky na přímé i nepřímé náklady dle stanoveného poměru.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Nejčastěji 25% přímých nákladů.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 základě závěrečného vyúčtování se může % NN změnit směrem dolů.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60546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34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0B2BD94-113E-408F-ADAC-A0F2FA3F3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971013"/>
              </p:ext>
            </p:extLst>
          </p:nvPr>
        </p:nvGraphicFramePr>
        <p:xfrm>
          <a:off x="755576" y="1548743"/>
          <a:ext cx="7365504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752">
                  <a:extLst>
                    <a:ext uri="{9D8B030D-6E8A-4147-A177-3AD203B41FA5}">
                      <a16:colId xmlns:a16="http://schemas.microsoft.com/office/drawing/2014/main" val="940263580"/>
                    </a:ext>
                  </a:extLst>
                </a:gridCol>
                <a:gridCol w="3682752">
                  <a:extLst>
                    <a:ext uri="{9D8B030D-6E8A-4147-A177-3AD203B41FA5}">
                      <a16:colId xmlns:a16="http://schemas.microsoft.com/office/drawing/2014/main" val="869681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Podíl nákupu služeb na celkových přímých způsobilých nákladech projektu </a:t>
                      </a:r>
                      <a:r>
                        <a:rPr lang="cs-CZ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Snížení podílu nepřímých nákladů vyhlášeného ve výzvě </a:t>
                      </a:r>
                      <a:r>
                        <a:rPr lang="cs-CZ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60% včetně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Platí základní podíly nepřímých nákladů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56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Více než 60% a méně než 90%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Snížení na 3/5 (60%) základního podílu, tj. 15%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328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90% a výše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Snížení na 1/5 (20%) základního podílu, tj. 5%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549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30243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administrativa, řízení projektu (včetně finančního), účetnictví, personalistika komunikační a informační opatření, občerstvení a stravování a podpůrné procesy </a:t>
            </a:r>
            <a:r>
              <a:rPr lang="cs-CZ" dirty="0"/>
              <a:t>(stravné i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cestovní náhrady spojené s pracovními cestami realizačního týmu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spotřební materiál, zařízení a vybavení </a:t>
            </a:r>
            <a:r>
              <a:rPr lang="cs-CZ" dirty="0"/>
              <a:t>(neplatí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prostory pro realizaci projektu </a:t>
            </a:r>
            <a:r>
              <a:rPr lang="cs-CZ" dirty="0"/>
              <a:t>(prostory k administraci, odpisy platí i pro CS, energie, vodné, stočné platí i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ostatní provozní výdaje </a:t>
            </a:r>
            <a:r>
              <a:rPr lang="cs-CZ" dirty="0"/>
              <a:t>(internet, telefon i pro CS)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5925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OSOBNÍ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cs-CZ" dirty="0"/>
              <a:t>Pracovní smlouvy, DPČ a DPP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Popis pracovní činnosti vykonávané pro projekt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Identifikace projektu (název či </a:t>
            </a:r>
            <a:r>
              <a:rPr lang="cs-CZ" dirty="0" err="1"/>
              <a:t>reg.číslo</a:t>
            </a:r>
            <a:r>
              <a:rPr lang="cs-CZ" dirty="0"/>
              <a:t>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Výše úvazku či počet hodin za časovou jednotku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Výše odměny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Další zákonem stanovené náležitosti: </a:t>
            </a:r>
          </a:p>
          <a:p>
            <a:pPr lvl="1" algn="just"/>
            <a:r>
              <a:rPr lang="cs-CZ" dirty="0"/>
              <a:t>PS (místo výkonu, den nástupu do práce, nárok na dovolenou, způsob výpovědi apod.) </a:t>
            </a:r>
          </a:p>
          <a:p>
            <a:pPr lvl="1" algn="just"/>
            <a:r>
              <a:rPr lang="cs-CZ" dirty="0"/>
              <a:t>DPP, DPČ (doba na kterou se dohoda uzavírá)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2902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OSOBNÍ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Vykazují se v soupisce lidských zdrojů.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Jako přílohu je třeba nahrát kopie výpisů z BÚ, případně VPD.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Výše úvazku=max.1,0 (součet veškerých úvazků zaměstnance u všech subjektů zapojených </a:t>
            </a:r>
            <a:r>
              <a:rPr lang="cs-CZ" sz="3000"/>
              <a:t>do projektu</a:t>
            </a:r>
            <a:r>
              <a:rPr lang="cs-CZ" sz="3000" dirty="0"/>
              <a:t>, a to po celou dobu zapojení pracovníka do </a:t>
            </a:r>
            <a:r>
              <a:rPr lang="cs-CZ" sz="3000" dirty="0" err="1"/>
              <a:t>porjektu</a:t>
            </a:r>
            <a:endParaRPr lang="cs-CZ" sz="3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Pracovní výkazy </a:t>
            </a:r>
          </a:p>
          <a:p>
            <a:pPr lvl="1" algn="just"/>
            <a:r>
              <a:rPr lang="cs-CZ" sz="3000" dirty="0"/>
              <a:t>podepsán pracovníkem a nadřízeným pracovníkem; </a:t>
            </a:r>
          </a:p>
          <a:p>
            <a:pPr lvl="1" algn="just"/>
            <a:r>
              <a:rPr lang="cs-CZ" sz="3000" dirty="0"/>
              <a:t>sken pracovního výkazu nahrát do systému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cs-CZ" sz="3000" dirty="0"/>
          </a:p>
          <a:p>
            <a:pPr marL="0" indent="0">
              <a:buNone/>
            </a:pPr>
            <a:r>
              <a:rPr lang="cs-CZ" b="1" dirty="0"/>
              <a:t> 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7268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PRACOVNÍ VÝKAZY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Nutnost předkládat pracovní výkazy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3200" dirty="0"/>
              <a:t>pracovník vykonává činnost pro projekt i mimo projekt;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3200" dirty="0"/>
              <a:t>pracovník vykonává činnosti, které spadají do přímých i nepřímých nákladů. 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cs-CZ" sz="32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Výkazy se zpracovávají za jednotlivé měsíce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600" dirty="0"/>
              <a:t>ne po dnech, ale po skupinách činností.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sz="36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https://www.esfcr.cz/pracovni-vykaz-opz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0104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ÚČETNÍ DOKLADY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Označení (faktura, příjmový doklad, výdajový doklad)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Obsah účetního případu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Účastníci účetního případu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Peněžní částka (cena za měrnou jednotku/cena celkem)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Okamžik vyhotovení ÚD a okamžik uskutečnění ÚP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Podpisový záznam osoby odpovědné za ÚP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Podpisový záznam osoby odpovědné za zaúčtování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8676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r>
              <a:rPr lang="cs-CZ" sz="4000" b="1" dirty="0">
                <a:solidFill>
                  <a:srgbClr val="009900"/>
                </a:solidFill>
              </a:rPr>
              <a:t>ROZHODNUTÍ O POSKYTNUTÍ DOTACE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b="1" dirty="0"/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29000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FINANČNÍ ČÁST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968552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  <a:p>
            <a:pPr marL="0" indent="0" algn="just">
              <a:buNone/>
            </a:pPr>
            <a:r>
              <a:rPr lang="cs-CZ" sz="8000" b="1" dirty="0"/>
              <a:t>Příjmy projektu </a:t>
            </a:r>
            <a:endParaRPr lang="cs-CZ" sz="8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příjmy za poskytované služby, které jsou i jen částečně financované v rámci projektu (konferenční poplatky, poplatky za školení apod.);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příjmy za prodej výrobků, které vznikly v rámci projektu (tj. výrobků, na jejichž vznik byly vynaloženy výdaje projektu);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pronájem prostor, zařízení, softwaru atd. financovaných v rámci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prostředky, kterými partner či další subjekt zapojený do realizace projektu (např. jako zaměstnavatel školených osob) spolufinancuje z vlastních zdrojů projektové činnosti z důvodu aplikace některé z blokových výjimek ze zákazu veřejné podpory. </a:t>
            </a:r>
          </a:p>
          <a:p>
            <a:pPr algn="just"/>
            <a:endParaRPr lang="cs-CZ" sz="8000" dirty="0"/>
          </a:p>
          <a:p>
            <a:pPr marL="0" indent="0" algn="just">
              <a:buNone/>
            </a:pPr>
            <a:endParaRPr lang="cs-CZ" sz="8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b="1" dirty="0"/>
              <a:t>Příjmem projektu nikdy nejsou: </a:t>
            </a:r>
            <a:r>
              <a:rPr lang="cs-CZ" sz="8000" dirty="0"/>
              <a:t>úroky vygenerované na bankovních účtech příjemce; platby, které příjemce obdrží ze smluvních pokut v důsledku porušení smlouvy; platby, které vznikají v důsledku toho, že třetí osoba vybraná podle pravidel pro zadávání zakázek svou nabídku stáhne (peněžní jistota)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8245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ROZPOČET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968552"/>
          </a:xfrm>
        </p:spPr>
        <p:txBody>
          <a:bodyPr>
            <a:normAutofit fontScale="85000" lnSpcReduction="1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 rozpočtu jsou možné.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Každou změnu je třeba zdůvodnit.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Při změně se podívat do „specifické části pravidel“ zda se jedná o podstatnou či nepodstatnou změnu.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Celková výše rozpočtu nemůže být navýšena.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Dodržování rozpočtu: </a:t>
            </a:r>
          </a:p>
          <a:p>
            <a:pPr lvl="1" algn="just"/>
            <a:r>
              <a:rPr lang="cs-CZ" dirty="0"/>
              <a:t>čerpání z položek nemůže být vyšší než je jejich výše.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73911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5400" b="1" dirty="0">
              <a:solidFill>
                <a:srgbClr val="008000"/>
              </a:solidFill>
            </a:endParaRPr>
          </a:p>
          <a:p>
            <a:pPr marL="0" indent="0" algn="ctr">
              <a:buNone/>
            </a:pPr>
            <a:r>
              <a:rPr lang="cs-CZ" sz="5400" b="1" dirty="0">
                <a:solidFill>
                  <a:srgbClr val="008000"/>
                </a:solidFill>
              </a:rPr>
              <a:t>ZMĚNY PROJEKTU</a:t>
            </a:r>
          </a:p>
          <a:p>
            <a:pPr marL="0" indent="0" algn="ctr">
              <a:buNone/>
            </a:pPr>
            <a:r>
              <a:rPr lang="cs-CZ" sz="5400" b="1" dirty="0">
                <a:solidFill>
                  <a:srgbClr val="008000"/>
                </a:solidFill>
              </a:rPr>
              <a:t>(podstatné a nepodstatné)</a:t>
            </a:r>
            <a:endParaRPr lang="cs-CZ" b="1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5829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67544" y="964094"/>
            <a:ext cx="8252473" cy="736714"/>
          </a:xfrm>
        </p:spPr>
        <p:txBody>
          <a:bodyPr>
            <a:noAutofit/>
          </a:bodyPr>
          <a:lstStyle/>
          <a:p>
            <a:pPr algn="just"/>
            <a:r>
              <a:rPr lang="cs-CZ" sz="4000" b="1" dirty="0">
                <a:solidFill>
                  <a:srgbClr val="339933"/>
                </a:solidFill>
              </a:rPr>
              <a:t>ZMĚNY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901629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podstatné změny – před jejich provedením je potřeba souhlas řídícího orgánu (ŘO)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vyžadující vydání změnového právního aktu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nevyžadující vydání změnového právního aktu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vliv na </a:t>
            </a:r>
            <a:r>
              <a:rPr lang="pl-PL" b="1" dirty="0"/>
              <a:t>charakter projektu, splnění cílů </a:t>
            </a:r>
            <a:r>
              <a:rPr lang="pl-PL" dirty="0"/>
              <a:t>nebo </a:t>
            </a:r>
            <a:r>
              <a:rPr lang="pl-PL" b="1" dirty="0"/>
              <a:t>dobu realizace projektu </a:t>
            </a:r>
            <a:endParaRPr lang="pl-PL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žádost o změnu v MS 2014+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ŘO má na posouzení změny </a:t>
            </a:r>
            <a:r>
              <a:rPr lang="cs-CZ" b="1" dirty="0"/>
              <a:t>20 pracovních dnů </a:t>
            </a:r>
            <a:r>
              <a:rPr lang="cs-CZ" dirty="0"/>
              <a:t>(od předložení žádosti o změnu)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nesmí být provedena před schválením ze strany ŘO, resp. před vydáním změnového právního aktu </a:t>
            </a:r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71096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67544" y="964094"/>
            <a:ext cx="8252473" cy="736714"/>
          </a:xfrm>
        </p:spPr>
        <p:txBody>
          <a:bodyPr>
            <a:noAutofit/>
          </a:bodyPr>
          <a:lstStyle/>
          <a:p>
            <a:pPr algn="just"/>
            <a:r>
              <a:rPr lang="cs-CZ" sz="4000" b="1" dirty="0">
                <a:solidFill>
                  <a:srgbClr val="339933"/>
                </a:solidFill>
              </a:rPr>
              <a:t>ZMĚNY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90162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nepodstatné změny – nevyžadují změnu právního aktu </a:t>
            </a:r>
            <a:endParaRPr lang="cs-CZ" dirty="0"/>
          </a:p>
          <a:p>
            <a:pPr lvl="1" algn="just"/>
            <a:r>
              <a:rPr lang="cs-CZ" dirty="0"/>
              <a:t>změny, o kterých je potřeba informovat ŘO bez zbytečného prodlení od data provedení změny </a:t>
            </a:r>
          </a:p>
          <a:p>
            <a:pPr lvl="1" algn="just"/>
            <a:r>
              <a:rPr lang="cs-CZ" dirty="0"/>
              <a:t>změny, o kterých je potřeba informovat ŘO 10 dnů před předložením zprávy o realizaci projektu </a:t>
            </a:r>
          </a:p>
          <a:p>
            <a:pPr lvl="1" algn="just"/>
            <a:r>
              <a:rPr lang="cs-CZ" dirty="0"/>
              <a:t>změny rozpočtu, o kterých je potřeba informovat ŘO spolu se zprávou o realizaci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změny v osobě příjemce 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8676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Informovat ŘO bez zbytečného prodlení od data provedení změny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kontaktní osoby projektu (vč. kontaktních údajů, adresy pro doručení…)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sídla příjemce podpory;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osob statutárních orgánů příjemce;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názvu příjemce (součástí nesmí být převod/přechod práv a povinností příjemce z právního aktu). </a:t>
            </a:r>
          </a:p>
          <a:p>
            <a:pPr marL="0" indent="0" algn="just">
              <a:buNone/>
            </a:pPr>
            <a:r>
              <a:rPr lang="cs-CZ" b="1" dirty="0"/>
              <a:t>Informovat ŘO 10 dnů před předložením </a:t>
            </a:r>
            <a:r>
              <a:rPr lang="cs-CZ" b="1" dirty="0" err="1"/>
              <a:t>ZoR</a:t>
            </a:r>
            <a:r>
              <a:rPr lang="cs-CZ" b="1" dirty="0"/>
              <a:t>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finančního plánu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rozpočtu v rámci jedné kapitoly (přesun mezi položkami, nové položky)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přesun prostředků mezi kapitolami rozpočtu do výše 20% celkových způsobilých výdajů projektu (počítá se kumulovaně od vydání právního aktu či poslední podstatné změny, nelze navýšit KF)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90466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Informovat ŘO spolu se zprávou o realizaci projektu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místa realizace nebo území dopadu (jen případy bez vlivu na způsobilost výdajů)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ve způsobu provádění KA bez vlivu na plnění cílů (technické aspekty – harmonogram, rozfázování aktivity, změna v počtu plánovaných činností, změna záběru v počtu účastníku, lokality)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počtu zapojených osob CS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složení realizačního týmu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smluv o partnerství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vypuštění partnera z realizace projektu (zánik partnerské </a:t>
            </a:r>
            <a:r>
              <a:rPr lang="cs-CZ" dirty="0" err="1"/>
              <a:t>org</a:t>
            </a:r>
            <a:r>
              <a:rPr lang="cs-CZ" dirty="0"/>
              <a:t>., bez vlivu na VP)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plátcovství DPH příjemce či partnera s </a:t>
            </a:r>
            <a:r>
              <a:rPr lang="cs-CZ" dirty="0" err="1"/>
              <a:t>fin</a:t>
            </a:r>
            <a:r>
              <a:rPr lang="cs-CZ" dirty="0"/>
              <a:t>. příspěvkem.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3197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Nevyžadující vydání změnového právního aktu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 KA (vyjma technických aspektů), př. zrušení či přidání KA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přesun prostředků mezi kapitolami rozpočtu v objemu nad 20% CZV (kumulovaně od vydání práv. aktu nebo minulé podstatné změny)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KF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/>
              <a:t>přesun v rozpočtu mezi investicemi a neinvesticemi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změna bankovního účtu projektu /projektů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vymezení monitorovacích období (bez vlivu na termín konce projektu)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 termínech dílčích kroků (tam, kde právní akt tyto termíny a kroky obsahuje)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9512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Vyžadující vydání změnového právního aktu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plánovaných výstupů a výsledků projektu (indikátorů);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termínu ukončení realizace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nahrazení partnera jiným subjektem/ jinými subjekty;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celkového rozpočtu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vypuštění partnera z realizace projektu z důvodu jeho zániku (pokud dochází k navýšení veřejné podpory). </a:t>
            </a:r>
          </a:p>
          <a:p>
            <a:pPr marL="0" indent="0" algn="just">
              <a:buNone/>
            </a:pPr>
            <a:r>
              <a:rPr lang="cs-CZ" dirty="0"/>
              <a:t>Žádost o změnu je možno stáhnout do doby jejích schválení/odmítnutí. 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65157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864095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A NEPODSTATNÉ ZMĚNY V RÁMCI ZMĚN V OSOBĚ PŘÍJEMCE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3"/>
            <a:ext cx="8208912" cy="490163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Změny v osobě příjemce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právní formy příjemce podpory (NZ);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přeměna obchodní společnosti nebo družstva dle zákona 125/2008 Sb., o přeměnách obch. společností a družstev – fúze, rozdělení převod (PZ předem, bez nového právního aktu);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slučování, splývání a rozdělování školských právnických osob (PZ předem, bez nového právního aktu);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příjemce ze zákona, kdy od určitého data dojde k jeho přejmenování či změně právní formy (NZ, ŘO bere na vědomí);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příjemce, kdy na základě změny zákona, usnesení vlády apod. dojde od určitého data k přenosu agendy, které se projekt týká, z jednoho subjektu na jiný (bez souhlasu ŘO předem, ale změnový právní akt);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</a:t>
            </a:r>
            <a:r>
              <a:rPr lang="cs-CZ" b="1" dirty="0"/>
              <a:t>nelze </a:t>
            </a:r>
            <a:r>
              <a:rPr lang="cs-CZ" dirty="0"/>
              <a:t>mezi </a:t>
            </a:r>
            <a:r>
              <a:rPr lang="cs-CZ" dirty="0" err="1"/>
              <a:t>růz</a:t>
            </a:r>
            <a:r>
              <a:rPr lang="cs-CZ" dirty="0"/>
              <a:t>. subjekty, z FO na PO, při prodeji či propachtování organizace či její části. </a:t>
            </a:r>
          </a:p>
          <a:p>
            <a:pPr marL="0" indent="0">
              <a:buNone/>
            </a:pPr>
            <a:r>
              <a:rPr lang="cs-CZ" b="1" dirty="0"/>
              <a:t>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081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92500" lnSpcReduction="1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 ukončení procesu výběru projektů jsou žadatelé informováni o výsledku prostřednictvím </a:t>
            </a:r>
            <a:r>
              <a:rPr lang="cs-CZ" b="1" dirty="0"/>
              <a:t>Vyrozumění o doporučení projektu k podpoře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Zápis z jednotlivých fází hodnocení zveřejněn na webu MAS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Součástí Vyrozumění o doporučení projektu k podpoře je také výzva k předložení dokladů k přípravě právního aktu, včetně provedení požadovaných změn projektu </a:t>
            </a:r>
          </a:p>
          <a:p>
            <a:pPr marL="0" lvl="0" indent="0">
              <a:buNone/>
            </a:pPr>
            <a:endParaRPr lang="cs-CZ" sz="20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16358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KONTROLY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/>
              <a:t>Kontrola administrativní a kontrola na místě </a:t>
            </a:r>
          </a:p>
          <a:p>
            <a:pPr lvl="1"/>
            <a:r>
              <a:rPr lang="cs-CZ" u="sng" dirty="0"/>
              <a:t>Kontrola administrativní </a:t>
            </a:r>
            <a:r>
              <a:rPr lang="cs-CZ" dirty="0"/>
              <a:t>znamená kontrolu zprávy o realizaci projektu a žádosti o platbu prostřednictvím systému MS2014+ </a:t>
            </a:r>
          </a:p>
          <a:p>
            <a:pPr lvl="1"/>
            <a:r>
              <a:rPr lang="cs-CZ" u="sng" dirty="0"/>
              <a:t>Kontrola na místě </a:t>
            </a:r>
            <a:r>
              <a:rPr lang="cs-CZ" dirty="0"/>
              <a:t>je vykonávána na základě čl. 125 odst. 4 písm. a) a čl. 125 odst. 5 obecného nařízení a zákona č. 320/2001 Sb., o finanční kontrole ve veřejné správě a o změně některých zákonů (zákon o finanční kontrole).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sz="2600" dirty="0"/>
              <a:t>Kontroly před vydáním právního aktu </a:t>
            </a:r>
          </a:p>
          <a:p>
            <a:pPr marL="0" indent="0">
              <a:buNone/>
            </a:pPr>
            <a:r>
              <a:rPr lang="cs-CZ" sz="2600" dirty="0"/>
              <a:t>	Kontroly/audity po vydání právního aktu 	(ohlášená i 	neohlášená kontrola)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74045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1319351"/>
            <a:ext cx="7772400" cy="453465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Děkuji za pozornost.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151620" y="2611139"/>
            <a:ext cx="6912768" cy="1872208"/>
          </a:xfrm>
        </p:spPr>
        <p:txBody>
          <a:bodyPr>
            <a:normAutofit/>
          </a:bodyPr>
          <a:lstStyle/>
          <a:p>
            <a:pPr algn="l"/>
            <a:r>
              <a:rPr lang="cs-CZ" sz="2000" b="1" dirty="0">
                <a:solidFill>
                  <a:srgbClr val="008000"/>
                </a:solidFill>
              </a:rPr>
              <a:t>Kontaktní osoba: Mgr. Zuzana Odvody</a:t>
            </a: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E-mail: 		</a:t>
            </a:r>
            <a:r>
              <a:rPr lang="cs-CZ" sz="2000" b="1" dirty="0">
                <a:solidFill>
                  <a:srgbClr val="008000"/>
                </a:solidFill>
                <a:hlinkClick r:id="rId5"/>
              </a:rPr>
              <a:t>odvody@mas-sokolovsko.eu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Mobil:		+420 605 108 877</a:t>
            </a:r>
          </a:p>
          <a:p>
            <a:pPr algn="l"/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dirty="0"/>
              <a:t>Sídlo: 		Nám. Míru 230, 356 01 Březová</a:t>
            </a:r>
          </a:p>
          <a:p>
            <a:pPr algn="l"/>
            <a:endParaRPr lang="cs-CZ" sz="2200" dirty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sz="3800" b="1" dirty="0"/>
              <a:t>Obecně požadované přílohy k rozhodnutí jsou : </a:t>
            </a:r>
            <a:endParaRPr lang="cs-CZ" sz="3800" dirty="0"/>
          </a:p>
          <a:p>
            <a:pPr algn="just"/>
            <a:r>
              <a:rPr lang="cs-CZ" sz="3800" dirty="0"/>
              <a:t>Identifikace bankovního účtu </a:t>
            </a:r>
          </a:p>
          <a:p>
            <a:pPr algn="just"/>
            <a:r>
              <a:rPr lang="pl-PL" sz="3800" dirty="0"/>
              <a:t>Údaje z oblasti „Kategorie intervencí“ </a:t>
            </a:r>
          </a:p>
          <a:p>
            <a:pPr algn="just"/>
            <a:r>
              <a:rPr lang="cs-CZ" sz="3800" dirty="0"/>
              <a:t>Data zahájení a ukončení realizace projektu </a:t>
            </a:r>
          </a:p>
          <a:p>
            <a:pPr algn="just"/>
            <a:r>
              <a:rPr lang="cs-CZ" sz="3800" dirty="0"/>
              <a:t>Prohlášení o bezdlužnosti a bezúhonnosti a vylučující dvojí financování </a:t>
            </a:r>
          </a:p>
          <a:p>
            <a:pPr algn="just"/>
            <a:r>
              <a:rPr lang="cs-CZ" sz="3800" dirty="0"/>
              <a:t>Dokumenty k veřejné podpoře (pokud jsou relevantní např. Pověření kraje) </a:t>
            </a:r>
          </a:p>
          <a:p>
            <a:pPr algn="just"/>
            <a:endParaRPr lang="cs-CZ" sz="3800" dirty="0"/>
          </a:p>
          <a:p>
            <a:pPr marL="0" indent="0" algn="just">
              <a:buNone/>
            </a:pPr>
            <a:r>
              <a:rPr lang="cs-CZ" sz="3800" b="1" dirty="0"/>
              <a:t>Žadatel není oprávněn v žádosti o podporu provádět jiné změny, než jsou ve Vyrozumění </a:t>
            </a:r>
            <a:endParaRPr lang="cs-CZ" sz="38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2712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Lhůta pro vydání Rozhodnutí o poskytnutí dotace je 3 měsíce od provedení závěrečného metodického ověření ze strany ŘO (stav PP27a/b)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První platba (ex-ante) – záloha – bývá zpravidla zaslána měsíc před zahájením realizace nebo do 20 PD od podpisu </a:t>
            </a:r>
            <a:r>
              <a:rPr lang="cs-CZ" dirty="0" err="1"/>
              <a:t>RoD</a:t>
            </a:r>
            <a:r>
              <a:rPr lang="cs-CZ" dirty="0"/>
              <a:t>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228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pl-PL" b="1" dirty="0"/>
              <a:t>Příloha Rozhodnutí č.1 – Informace o projektu </a:t>
            </a:r>
            <a:endParaRPr lang="pl-PL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da-DK" dirty="0"/>
              <a:t>Identifikace projektu (registrační číslo, název projektu)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Partnerství (v případě zapojení partnera)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Popis projektu, cílové skupiny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Klíčové aktivity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Monitorovací indikátory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Rozpočet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Finanční plán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9192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9552" y="2618543"/>
            <a:ext cx="8229600" cy="780331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28459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1704</TotalTime>
  <Words>3380</Words>
  <Application>Microsoft Office PowerPoint</Application>
  <PresentationFormat>Předvádění na obrazovce (4:3)</PresentationFormat>
  <Paragraphs>525</Paragraphs>
  <Slides>51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51</vt:i4>
      </vt:variant>
    </vt:vector>
  </HeadingPairs>
  <TitlesOfParts>
    <vt:vector size="55" baseType="lpstr">
      <vt:lpstr>Arial</vt:lpstr>
      <vt:lpstr>Calibri</vt:lpstr>
      <vt:lpstr>Wingdings</vt:lpstr>
      <vt:lpstr>Motiv sady Office</vt:lpstr>
      <vt:lpstr>Seminář pro příjemce 4. výzva OPZ, č. 101/03_16_047/CLLD ,,Prorodinná opatření na území MAS Sokolovsko“</vt:lpstr>
      <vt:lpstr>Program semináře</vt:lpstr>
      <vt:lpstr>ZÁKLADNÍ DOKUMENTY</vt:lpstr>
      <vt:lpstr>Prezentace aplikace PowerPoint</vt:lpstr>
      <vt:lpstr>ROZHODNUTÍ O POSKYTNUTÍ DOTACE</vt:lpstr>
      <vt:lpstr>ROZHODNUTÍ O POSKYTNUTÍ DOTACE</vt:lpstr>
      <vt:lpstr>ROZHODNUTÍ O POSKYTNUTÍ DOTACE</vt:lpstr>
      <vt:lpstr>ROZHODNUTÍ O POSKYTNUTÍ DOTACE</vt:lpstr>
      <vt:lpstr>ZPRÁVA O REALIZACI</vt:lpstr>
      <vt:lpstr>Zpráva o realizaci</vt:lpstr>
      <vt:lpstr>Zpráva o realizaci</vt:lpstr>
      <vt:lpstr>INDIKÁTORY POVINNÉ K NAPLNĚNÍ</vt:lpstr>
      <vt:lpstr>INDIKÁTORY POVINNÉ K VYKAZOVÁNÍ</vt:lpstr>
      <vt:lpstr>INDIKÁTORY SLEDOVANÉ AUTOMATIKOU</vt:lpstr>
      <vt:lpstr>Zpráva o realizaci - indikátory</vt:lpstr>
      <vt:lpstr>Zpráva o realizaci - ŽOP</vt:lpstr>
      <vt:lpstr>PUBLICITA</vt:lpstr>
      <vt:lpstr> VIZUÁLNÍ IDENTITA - POUŽITÍ</vt:lpstr>
      <vt:lpstr> VIZUÁLNÍ IDENTITA - POUŽITÍ</vt:lpstr>
      <vt:lpstr>POVINNÝ PLAKÁT</vt:lpstr>
      <vt:lpstr>WEB PŘÍJEMCE</vt:lpstr>
      <vt:lpstr>PUBLICITA</vt:lpstr>
      <vt:lpstr>Prezentace aplikace PowerPoint</vt:lpstr>
      <vt:lpstr>PLÁN AKTIVIT PROJEKTU</vt:lpstr>
      <vt:lpstr>ÚDAJE V PLÁNU AKTIVIT </vt:lpstr>
      <vt:lpstr>SANKCE</vt:lpstr>
      <vt:lpstr>Prezentace aplikace PowerPoint</vt:lpstr>
      <vt:lpstr>ZPŮSOB FINANCOVÁNÍ</vt:lpstr>
      <vt:lpstr>ZPŮSOBILÉ VÝDAJE</vt:lpstr>
      <vt:lpstr>REÁLNÉ VYKAZOVÁNÍ VÝDAJŮ</vt:lpstr>
      <vt:lpstr>DOKLADOVÁNÍ VÝDAJŮ</vt:lpstr>
      <vt:lpstr>PŘÍMÉ NÁKLADY</vt:lpstr>
      <vt:lpstr>NEPŘÍMÉ NÁKLADY</vt:lpstr>
      <vt:lpstr>NEPŘÍMÉ NÁKLADY</vt:lpstr>
      <vt:lpstr>NEPŘÍMÉ NÁKLADY</vt:lpstr>
      <vt:lpstr>OSOBNÍ NÁKLADY</vt:lpstr>
      <vt:lpstr>OSOBNÍ NÁKLADY</vt:lpstr>
      <vt:lpstr>PRACOVNÍ VÝKAZY</vt:lpstr>
      <vt:lpstr>ÚČETNÍ DOKLADY</vt:lpstr>
      <vt:lpstr>FINANČNÍ ČÁST</vt:lpstr>
      <vt:lpstr>ROZPOČET PROJEKTU</vt:lpstr>
      <vt:lpstr>Prezentace aplikace PowerPoint</vt:lpstr>
      <vt:lpstr>ZMĚNY PROJEKTU</vt:lpstr>
      <vt:lpstr>ZMĚNY PROJEKTU</vt:lpstr>
      <vt:lpstr>NEPODSTATNÉ ZMĚNY</vt:lpstr>
      <vt:lpstr>NEPODSTATNÉ ZMĚNY</vt:lpstr>
      <vt:lpstr>PODSTATNÉ ZMĚNY</vt:lpstr>
      <vt:lpstr>PODSTATNÉ ZMĚNY</vt:lpstr>
      <vt:lpstr>PODSTATNÉ A NEPODSTATNÉ ZMĚNY V RÁMCI ZMĚN V OSOBĚ PŘÍJEMCE</vt:lpstr>
      <vt:lpstr>KONTROLY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Zuzana Odvody</cp:lastModifiedBy>
  <cp:revision>158</cp:revision>
  <cp:lastPrinted>2018-12-10T11:09:00Z</cp:lastPrinted>
  <dcterms:created xsi:type="dcterms:W3CDTF">2015-01-28T12:34:24Z</dcterms:created>
  <dcterms:modified xsi:type="dcterms:W3CDTF">2018-12-10T11:21:09Z</dcterms:modified>
</cp:coreProperties>
</file>