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88" r:id="rId14"/>
    <p:sldId id="289" r:id="rId15"/>
    <p:sldId id="269" r:id="rId16"/>
    <p:sldId id="270" r:id="rId17"/>
    <p:sldId id="271" r:id="rId18"/>
    <p:sldId id="290" r:id="rId19"/>
    <p:sldId id="272" r:id="rId20"/>
    <p:sldId id="291" r:id="rId21"/>
    <p:sldId id="273" r:id="rId22"/>
    <p:sldId id="274" r:id="rId23"/>
    <p:sldId id="292" r:id="rId24"/>
    <p:sldId id="275" r:id="rId25"/>
    <p:sldId id="276" r:id="rId26"/>
    <p:sldId id="294" r:id="rId27"/>
    <p:sldId id="277" r:id="rId28"/>
    <p:sldId id="278" r:id="rId29"/>
    <p:sldId id="279" r:id="rId30"/>
    <p:sldId id="280" r:id="rId31"/>
    <p:sldId id="293" r:id="rId32"/>
    <p:sldId id="282" r:id="rId33"/>
    <p:sldId id="283" r:id="rId34"/>
    <p:sldId id="295" r:id="rId35"/>
    <p:sldId id="287" r:id="rId36"/>
    <p:sldId id="296" r:id="rId37"/>
    <p:sldId id="284" r:id="rId38"/>
    <p:sldId id="297" r:id="rId39"/>
    <p:sldId id="286" r:id="rId4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13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3B837E-6F84-48FD-9235-3F20524E6600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705BA-6332-43B6-8945-3E2CB3D9446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0500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Vozidla L – mopedy, motorky, tříkolky, </a:t>
            </a:r>
          </a:p>
          <a:p>
            <a:r>
              <a:rPr lang="cs-CZ" dirty="0" smtClean="0"/>
              <a:t>Vozidla M – vozidla, která se používají k dopravě</a:t>
            </a:r>
            <a:r>
              <a:rPr lang="cs-CZ" baseline="0" dirty="0" smtClean="0"/>
              <a:t> osob</a:t>
            </a:r>
          </a:p>
          <a:p>
            <a:r>
              <a:rPr lang="cs-CZ" baseline="0" dirty="0" smtClean="0"/>
              <a:t>Vozidla N – používají se k dopravě nákladů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8F32F-16A0-45A2-B9D0-CF9E15C9D841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6455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388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7947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9223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219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91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481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9811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2174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26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454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9472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F25E7-6547-4E64-BB19-4CE0357EAFF8}" type="datetimeFigureOut">
              <a:rPr lang="cs-CZ" smtClean="0"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3BBFC-84BC-4906-B2DA-C90E2719A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909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agri.cz/" TargetMode="External"/><Relationship Id="rId4" Type="http://schemas.openxmlformats.org/officeDocument/2006/relationships/hyperlink" Target="http://www.szif.cz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5"/>
          <p:cNvSpPr>
            <a:spLocks noGrp="1"/>
          </p:cNvSpPr>
          <p:nvPr>
            <p:ph type="ctrTitle"/>
          </p:nvPr>
        </p:nvSpPr>
        <p:spPr>
          <a:xfrm>
            <a:off x="576672" y="2564903"/>
            <a:ext cx="8134672" cy="2180803"/>
          </a:xfrm>
        </p:spPr>
        <p:txBody>
          <a:bodyPr>
            <a:normAutofit fontScale="90000"/>
          </a:bodyPr>
          <a:lstStyle/>
          <a:p>
            <a:r>
              <a:rPr lang="cs-CZ" sz="5000" dirty="0" smtClean="0"/>
              <a:t>Seminář pro potenciální žadatele v rámci CLLD MAS Sokolovsko </a:t>
            </a:r>
            <a:br>
              <a:rPr lang="cs-CZ" sz="5000" dirty="0" smtClean="0"/>
            </a:br>
            <a:r>
              <a:rPr lang="cs-CZ" sz="3900" dirty="0" smtClean="0"/>
              <a:t/>
            </a:r>
            <a:br>
              <a:rPr lang="cs-CZ" sz="3900" dirty="0" smtClean="0"/>
            </a:br>
            <a:r>
              <a:rPr lang="cs-CZ" b="1" dirty="0" smtClean="0"/>
              <a:t>Program rozvoje venkova (PRV) </a:t>
            </a:r>
            <a:br>
              <a:rPr lang="cs-CZ" b="1" dirty="0" smtClean="0"/>
            </a:br>
            <a:endParaRPr lang="cs-CZ" b="1" dirty="0"/>
          </a:p>
        </p:txBody>
      </p:sp>
      <p:sp>
        <p:nvSpPr>
          <p:cNvPr id="11" name="Podnadpis 6"/>
          <p:cNvSpPr>
            <a:spLocks noGrp="1"/>
          </p:cNvSpPr>
          <p:nvPr>
            <p:ph type="subTitle" idx="1"/>
          </p:nvPr>
        </p:nvSpPr>
        <p:spPr>
          <a:xfrm>
            <a:off x="827584" y="4869160"/>
            <a:ext cx="7632848" cy="1152128"/>
          </a:xfrm>
        </p:spPr>
        <p:txBody>
          <a:bodyPr>
            <a:normAutofit fontScale="70000" lnSpcReduction="20000"/>
          </a:bodyPr>
          <a:lstStyle/>
          <a:p>
            <a:r>
              <a:rPr lang="cs-CZ" sz="2400" b="1" dirty="0" smtClean="0">
                <a:solidFill>
                  <a:srgbClr val="008000"/>
                </a:solidFill>
              </a:rPr>
              <a:t>Datum a místo</a:t>
            </a:r>
            <a:r>
              <a:rPr lang="cs-CZ" sz="2400" dirty="0" smtClean="0">
                <a:solidFill>
                  <a:srgbClr val="008000"/>
                </a:solidFill>
              </a:rPr>
              <a:t>: </a:t>
            </a:r>
          </a:p>
          <a:p>
            <a:r>
              <a:rPr lang="cs-CZ" sz="2400" dirty="0" smtClean="0"/>
              <a:t>29. listopadu 2017, </a:t>
            </a:r>
            <a:r>
              <a:rPr lang="cs-CZ" sz="2400" dirty="0"/>
              <a:t>Královské </a:t>
            </a:r>
            <a:r>
              <a:rPr lang="cs-CZ" sz="2400" dirty="0" smtClean="0"/>
              <a:t>Poříčí</a:t>
            </a:r>
          </a:p>
          <a:p>
            <a:endParaRPr lang="cs-CZ" sz="2400" dirty="0"/>
          </a:p>
          <a:p>
            <a:r>
              <a:rPr lang="cs-CZ" sz="2400" b="1" dirty="0" smtClean="0">
                <a:solidFill>
                  <a:srgbClr val="008000"/>
                </a:solidFill>
              </a:rPr>
              <a:t>Přednášející</a:t>
            </a:r>
            <a:r>
              <a:rPr lang="cs-CZ" sz="2400" b="1" dirty="0">
                <a:solidFill>
                  <a:srgbClr val="008000"/>
                </a:solidFill>
              </a:rPr>
              <a:t>: </a:t>
            </a:r>
            <a:r>
              <a:rPr lang="cs-CZ" sz="2400" dirty="0" smtClean="0"/>
              <a:t>Mgr. Michaela </a:t>
            </a:r>
            <a:r>
              <a:rPr lang="cs-CZ" sz="2400" dirty="0" err="1" smtClean="0"/>
              <a:t>Polláková</a:t>
            </a:r>
            <a:endParaRPr lang="cs-CZ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559040" cy="1438656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755576" y="111549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Název projektu: </a:t>
            </a:r>
            <a:r>
              <a:rPr lang="cs-CZ" dirty="0"/>
              <a:t>Posílení kapacit CLLD pro MAS Sokolovsko na období 2015-2017</a:t>
            </a:r>
            <a:br>
              <a:rPr lang="cs-CZ" dirty="0"/>
            </a:br>
            <a:r>
              <a:rPr lang="cs-CZ" b="1" dirty="0"/>
              <a:t>Registrační číslo: </a:t>
            </a:r>
            <a:r>
              <a:rPr lang="cs-CZ" dirty="0"/>
              <a:t>CZ.06.4.59/0.0/0.0/15_003/0001568 </a:t>
            </a:r>
          </a:p>
        </p:txBody>
      </p:sp>
    </p:spTree>
    <p:extLst>
      <p:ext uri="{BB962C8B-B14F-4D97-AF65-F5344CB8AC3E}">
        <p14:creationId xmlns:p14="http://schemas.microsoft.com/office/powerpoint/2010/main" val="26533780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smtClean="0">
                <a:solidFill>
                  <a:srgbClr val="008000"/>
                </a:solidFill>
              </a:rPr>
              <a:t>Obecné podmínky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761058"/>
            <a:ext cx="8896213" cy="509694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sz="3500" b="1" dirty="0" smtClean="0"/>
              <a:t>Ex-post financování</a:t>
            </a:r>
            <a:r>
              <a:rPr lang="cs-CZ" sz="3500" dirty="0" smtClean="0"/>
              <a:t>, žádné etapy ani zálohy, žadatel si financování nejprve zajišťuje z vlastních zdrojů.</a:t>
            </a:r>
          </a:p>
          <a:p>
            <a:pPr algn="just"/>
            <a:r>
              <a:rPr lang="cs-CZ" sz="3500" dirty="0" smtClean="0"/>
              <a:t>Délka realizace </a:t>
            </a:r>
            <a:r>
              <a:rPr lang="cs-CZ" sz="3500" b="1" dirty="0" smtClean="0"/>
              <a:t>max. 24 měsíců </a:t>
            </a:r>
            <a:r>
              <a:rPr lang="cs-CZ" sz="3500" dirty="0" smtClean="0"/>
              <a:t>od podpisu Dohody.</a:t>
            </a:r>
          </a:p>
          <a:p>
            <a:pPr algn="just"/>
            <a:r>
              <a:rPr lang="cs-CZ" sz="3500" b="1" dirty="0" smtClean="0"/>
              <a:t>Výdaje</a:t>
            </a:r>
            <a:r>
              <a:rPr lang="cs-CZ" sz="3500" dirty="0" smtClean="0"/>
              <a:t> mohou vzniknout nejdříve </a:t>
            </a:r>
            <a:r>
              <a:rPr lang="cs-CZ" sz="3500" b="1" dirty="0" smtClean="0"/>
              <a:t>k datu podání </a:t>
            </a:r>
            <a:r>
              <a:rPr lang="cs-CZ" sz="3500" b="1" dirty="0" err="1" smtClean="0"/>
              <a:t>ŽoD</a:t>
            </a:r>
            <a:r>
              <a:rPr lang="cs-CZ" sz="3500" b="1" dirty="0" smtClean="0"/>
              <a:t>  na MAS</a:t>
            </a:r>
            <a:r>
              <a:rPr lang="cs-CZ" sz="3500" dirty="0" smtClean="0"/>
              <a:t>.</a:t>
            </a:r>
          </a:p>
          <a:p>
            <a:pPr algn="just"/>
            <a:r>
              <a:rPr lang="cs-CZ" sz="3500" dirty="0" smtClean="0"/>
              <a:t>Pracovní místo je třeba udržet </a:t>
            </a:r>
            <a:r>
              <a:rPr lang="cs-CZ" sz="3500" b="1" dirty="0" smtClean="0"/>
              <a:t>3 roky </a:t>
            </a:r>
            <a:r>
              <a:rPr lang="cs-CZ" sz="3500" dirty="0" smtClean="0"/>
              <a:t>od proplacení dotace u MSP </a:t>
            </a:r>
            <a:r>
              <a:rPr lang="cs-CZ" sz="3500" b="1" dirty="0" smtClean="0"/>
              <a:t>a 5 let </a:t>
            </a:r>
            <a:r>
              <a:rPr lang="cs-CZ" sz="3500" dirty="0" smtClean="0"/>
              <a:t>u velkých podniků (lze započíst i FO podnikající méně než 2 roky).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45438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smtClean="0">
                <a:solidFill>
                  <a:srgbClr val="008000"/>
                </a:solidFill>
              </a:rPr>
              <a:t>Obecné podmínky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761058"/>
            <a:ext cx="8896213" cy="490830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sz="3500" dirty="0" smtClean="0"/>
              <a:t>U projektů </a:t>
            </a:r>
            <a:r>
              <a:rPr lang="cs-CZ" sz="3500" b="1" dirty="0" smtClean="0"/>
              <a:t>nad 1 mil. Kč způsobilých </a:t>
            </a:r>
            <a:r>
              <a:rPr lang="cs-CZ" sz="3500" b="1" dirty="0"/>
              <a:t>výdajů, </a:t>
            </a:r>
            <a:r>
              <a:rPr lang="cs-CZ" sz="3500" dirty="0"/>
              <a:t>ze kterých se počítá </a:t>
            </a:r>
            <a:r>
              <a:rPr lang="cs-CZ" sz="3500" dirty="0" smtClean="0"/>
              <a:t>dotace,</a:t>
            </a:r>
            <a:r>
              <a:rPr lang="cs-CZ" sz="3500" b="1" dirty="0" smtClean="0"/>
              <a:t> </a:t>
            </a:r>
            <a:r>
              <a:rPr lang="cs-CZ" sz="3500" dirty="0" smtClean="0"/>
              <a:t>se dokládá </a:t>
            </a:r>
            <a:r>
              <a:rPr lang="cs-CZ" sz="3500" b="1" dirty="0" smtClean="0"/>
              <a:t>finanční zdraví</a:t>
            </a:r>
            <a:r>
              <a:rPr lang="cs-CZ" sz="3500" dirty="0" smtClean="0"/>
              <a:t> žadatele.</a:t>
            </a:r>
          </a:p>
          <a:p>
            <a:pPr algn="just"/>
            <a:r>
              <a:rPr lang="cs-CZ" sz="3500" b="1" dirty="0"/>
              <a:t>Stavební povolení </a:t>
            </a:r>
            <a:r>
              <a:rPr lang="cs-CZ" sz="3500" dirty="0"/>
              <a:t>musí být při podání žádosti o dotaci na MAS. </a:t>
            </a:r>
          </a:p>
          <a:p>
            <a:pPr algn="just"/>
            <a:r>
              <a:rPr lang="cs-CZ" sz="3500" b="1" dirty="0" smtClean="0"/>
              <a:t>Výběrové řízení </a:t>
            </a:r>
            <a:r>
              <a:rPr lang="cs-CZ" sz="3500" dirty="0" smtClean="0"/>
              <a:t>musí být hotové před podpisem Dohody o poskytnutí dotace, do termínu pro doložení příloh.</a:t>
            </a:r>
          </a:p>
          <a:p>
            <a:pPr algn="just"/>
            <a:r>
              <a:rPr lang="cs-CZ" sz="3500" dirty="0" smtClean="0"/>
              <a:t>Příjemce dotace je povinen uchovávat veškeré doklady k dotaci nejméně </a:t>
            </a:r>
            <a:r>
              <a:rPr lang="cs-CZ" sz="3500" b="1" dirty="0" smtClean="0"/>
              <a:t>10 let </a:t>
            </a:r>
            <a:r>
              <a:rPr lang="cs-CZ" sz="3500" dirty="0" smtClean="0"/>
              <a:t>od proplacení dotace.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59980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7" y="836712"/>
            <a:ext cx="8559889" cy="84725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smtClean="0">
                <a:solidFill>
                  <a:srgbClr val="008000"/>
                </a:solidFill>
              </a:rPr>
              <a:t>Obecné </a:t>
            </a:r>
            <a:r>
              <a:rPr lang="cs-CZ" sz="3200" b="1" dirty="0">
                <a:solidFill>
                  <a:srgbClr val="008000"/>
                </a:solidFill>
              </a:rPr>
              <a:t>podmínky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761058"/>
            <a:ext cx="8896213" cy="4908301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sz="3500" b="1" dirty="0" smtClean="0"/>
              <a:t>Dotaci nelze poskytnout: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3100" dirty="0"/>
              <a:t>p</a:t>
            </a:r>
            <a:r>
              <a:rPr lang="cs-CZ" sz="3100" dirty="0" smtClean="0"/>
              <a:t>ořízení použitého movitého majetku,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3100" dirty="0"/>
              <a:t>z</a:t>
            </a:r>
            <a:r>
              <a:rPr lang="cs-CZ" sz="3100" dirty="0" smtClean="0"/>
              <a:t>emědělské investice – nákup platebních nároků, zemědělských produkčních práv, nákup zvířat, osiv, sadby, krmiv, hnojiv a prostředků na ochranu rostlin, jednoletých rostlin a jejich vysazování (pokud není ve </a:t>
            </a:r>
            <a:r>
              <a:rPr lang="cs-CZ" sz="3100" dirty="0" err="1" smtClean="0"/>
              <a:t>Spec</a:t>
            </a:r>
            <a:r>
              <a:rPr lang="cs-CZ" sz="3100" dirty="0" smtClean="0"/>
              <a:t>. podmínkách uvedeno jinak),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3100" dirty="0"/>
              <a:t>d</a:t>
            </a:r>
            <a:r>
              <a:rPr lang="cs-CZ" sz="3100" dirty="0" smtClean="0"/>
              <a:t>aň z přidané hodnoty u plátců DPH za předpokladu, že si mohou DPH u FÚ nárokovat,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3100" dirty="0"/>
              <a:t>p</a:t>
            </a:r>
            <a:r>
              <a:rPr lang="cs-CZ" sz="3100" dirty="0" smtClean="0"/>
              <a:t>rosté nahrazení investice,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3100" dirty="0"/>
              <a:t>k</a:t>
            </a:r>
            <a:r>
              <a:rPr lang="cs-CZ" sz="3100" dirty="0" smtClean="0"/>
              <a:t>otle na biomasu a bioplynové stanice,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3100" dirty="0"/>
              <a:t>z</a:t>
            </a:r>
            <a:r>
              <a:rPr lang="cs-CZ" sz="3100" dirty="0" smtClean="0"/>
              <a:t>ávlahové systémy  včetně těch ve sklenících, fóliovnících a </a:t>
            </a:r>
            <a:r>
              <a:rPr lang="cs-CZ" sz="3100" dirty="0" err="1" smtClean="0"/>
              <a:t>kontejnerovnách</a:t>
            </a:r>
            <a:r>
              <a:rPr lang="cs-CZ" sz="3100" dirty="0" smtClean="0"/>
              <a:t> a studny včetně průzkumných vrtů,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3100" dirty="0"/>
              <a:t>v</a:t>
            </a:r>
            <a:r>
              <a:rPr lang="cs-CZ" sz="3100" dirty="0" smtClean="0"/>
              <a:t>ýdaje do včelařství, rybolovu a akvakultury včetně jejich produktů,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3100" dirty="0"/>
              <a:t>o</a:t>
            </a:r>
            <a:r>
              <a:rPr lang="cs-CZ" sz="3100" dirty="0" smtClean="0"/>
              <a:t>bnovu vinic, oplocení vinic a sadů,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3100" dirty="0"/>
              <a:t>t</a:t>
            </a:r>
            <a:r>
              <a:rPr lang="cs-CZ" sz="3100" dirty="0" smtClean="0"/>
              <a:t>echnologie pro zpracování vinných hroznů,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3100" dirty="0"/>
              <a:t>n</a:t>
            </a:r>
            <a:r>
              <a:rPr lang="cs-CZ" sz="3100" dirty="0" smtClean="0"/>
              <a:t>ákup vozidel kategorie L, M, N (není- </a:t>
            </a:r>
            <a:r>
              <a:rPr lang="cs-CZ" sz="3100" dirty="0" err="1" smtClean="0"/>
              <a:t>li</a:t>
            </a:r>
            <a:r>
              <a:rPr lang="cs-CZ" sz="3100" dirty="0" smtClean="0"/>
              <a:t> ve </a:t>
            </a:r>
            <a:r>
              <a:rPr lang="cs-CZ" sz="3100" dirty="0" err="1" smtClean="0"/>
              <a:t>Spec</a:t>
            </a:r>
            <a:r>
              <a:rPr lang="cs-CZ" sz="3100" dirty="0" smtClean="0"/>
              <a:t>. pravidlech uvedeno jinak),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3100" dirty="0"/>
              <a:t>p</a:t>
            </a:r>
            <a:r>
              <a:rPr lang="cs-CZ" sz="3100" dirty="0" smtClean="0"/>
              <a:t>ořízení technologií, které slouží k výrobě elektrické energie.</a:t>
            </a:r>
          </a:p>
          <a:p>
            <a:endParaRPr lang="cs-CZ" sz="3500" b="1" dirty="0" smtClean="0"/>
          </a:p>
          <a:p>
            <a:endParaRPr lang="cs-CZ" sz="35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28906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17173" y="3005374"/>
            <a:ext cx="8559889" cy="847252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008000"/>
                </a:solidFill>
              </a:rPr>
              <a:t>Představení plánovaných </a:t>
            </a:r>
            <a:r>
              <a:rPr lang="cs-CZ" sz="4000" b="1" dirty="0" err="1" smtClean="0">
                <a:solidFill>
                  <a:srgbClr val="008000"/>
                </a:solidFill>
              </a:rPr>
              <a:t>Fichí</a:t>
            </a:r>
            <a:endParaRPr lang="cs-CZ" sz="4000" b="1" dirty="0">
              <a:solidFill>
                <a:srgbClr val="008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77165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92055" y="2581748"/>
            <a:ext cx="8559889" cy="847252"/>
          </a:xfrm>
        </p:spPr>
        <p:txBody>
          <a:bodyPr>
            <a:normAutofit/>
          </a:bodyPr>
          <a:lstStyle/>
          <a:p>
            <a:r>
              <a:rPr lang="cs-CZ" sz="4000" b="1" dirty="0" err="1" smtClean="0">
                <a:solidFill>
                  <a:srgbClr val="008000"/>
                </a:solidFill>
              </a:rPr>
              <a:t>Fiche</a:t>
            </a:r>
            <a:r>
              <a:rPr lang="cs-CZ" sz="4000" b="1" dirty="0" smtClean="0">
                <a:solidFill>
                  <a:srgbClr val="008000"/>
                </a:solidFill>
              </a:rPr>
              <a:t> 1: Vzdělávání pro rozvoj venkova</a:t>
            </a:r>
            <a:endParaRPr lang="cs-CZ" sz="4000" b="1" dirty="0">
              <a:solidFill>
                <a:srgbClr val="008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87000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1 Vzdělávání pro rozvoj venkova</a:t>
            </a:r>
            <a:br>
              <a:rPr lang="cs-CZ" sz="3200" b="1" dirty="0" smtClean="0">
                <a:solidFill>
                  <a:srgbClr val="008000"/>
                </a:solidFill>
              </a:rPr>
            </a:br>
            <a:r>
              <a:rPr lang="cs-CZ" sz="2200" b="1" dirty="0">
                <a:solidFill>
                  <a:srgbClr val="008000"/>
                </a:solidFill>
              </a:rPr>
              <a:t>vazba </a:t>
            </a:r>
            <a:r>
              <a:rPr lang="cs-CZ" sz="2200" b="1" dirty="0" err="1">
                <a:solidFill>
                  <a:srgbClr val="008000"/>
                </a:solidFill>
              </a:rPr>
              <a:t>Fiche</a:t>
            </a:r>
            <a:r>
              <a:rPr lang="cs-CZ" sz="2200" b="1" dirty="0">
                <a:solidFill>
                  <a:srgbClr val="008000"/>
                </a:solidFill>
              </a:rPr>
              <a:t> na Nařízení PRV </a:t>
            </a:r>
            <a:r>
              <a:rPr lang="cs-CZ" sz="2200" b="1" dirty="0" smtClean="0">
                <a:solidFill>
                  <a:srgbClr val="008000"/>
                </a:solidFill>
              </a:rPr>
              <a:t>- čl.14 Předávání znalostí a informační akce</a:t>
            </a:r>
            <a:endParaRPr lang="cs-CZ" sz="2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01451" y="1617043"/>
            <a:ext cx="8896213" cy="5180707"/>
          </a:xfrm>
        </p:spPr>
        <p:txBody>
          <a:bodyPr>
            <a:normAutofit/>
          </a:bodyPr>
          <a:lstStyle/>
          <a:p>
            <a:pPr algn="just">
              <a:spcAft>
                <a:spcPts val="300"/>
              </a:spcAft>
            </a:pPr>
            <a:r>
              <a:rPr lang="cs-CZ" sz="3000" b="1" dirty="0" smtClean="0"/>
              <a:t>Příjemce: </a:t>
            </a:r>
            <a:r>
              <a:rPr lang="cs-CZ" sz="3000" dirty="0" smtClean="0"/>
              <a:t>subjekt zajišťující odborné vzdělávání či jiné předávání znalostí a informační akce.</a:t>
            </a:r>
          </a:p>
          <a:p>
            <a:pPr algn="just">
              <a:spcAft>
                <a:spcPts val="300"/>
              </a:spcAft>
            </a:pPr>
            <a:r>
              <a:rPr lang="cs-CZ" sz="3000" dirty="0" smtClean="0"/>
              <a:t>Příjemce musí mít k plnění úkolu příslušné kapacity v podobě kvalifikovaných zaměstnanců s pravidelnou odbornou přípravou.</a:t>
            </a:r>
          </a:p>
          <a:p>
            <a:r>
              <a:rPr lang="cs-CZ" sz="3000" b="1" dirty="0" smtClean="0"/>
              <a:t>Vzdělávané subjekty a výše dotace: </a:t>
            </a:r>
          </a:p>
          <a:p>
            <a:pPr lvl="1" algn="just"/>
            <a:r>
              <a:rPr lang="cs-CZ" sz="3000" dirty="0" smtClean="0"/>
              <a:t>subjekty působící v zemědělství, </a:t>
            </a:r>
            <a:r>
              <a:rPr lang="cs-CZ" sz="3000" dirty="0" err="1" smtClean="0"/>
              <a:t>zprac</a:t>
            </a:r>
            <a:r>
              <a:rPr lang="cs-CZ" sz="3000" dirty="0" smtClean="0"/>
              <a:t>. zemědělských produktů či lesnictví (90 %),</a:t>
            </a:r>
          </a:p>
          <a:p>
            <a:pPr lvl="1"/>
            <a:r>
              <a:rPr lang="cs-CZ" sz="3000" dirty="0" smtClean="0"/>
              <a:t>subjekty, jež jsou MSP (60 % pro střední a 70 % pro malý podnik).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79303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err="1">
                <a:solidFill>
                  <a:srgbClr val="008000"/>
                </a:solidFill>
              </a:rPr>
              <a:t>Fiche</a:t>
            </a:r>
            <a:r>
              <a:rPr lang="cs-CZ" sz="3200" b="1" dirty="0">
                <a:solidFill>
                  <a:srgbClr val="008000"/>
                </a:solidFill>
              </a:rPr>
              <a:t> 1 Vzdělávání pro rozvoj venkova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01451" y="1761060"/>
            <a:ext cx="8896213" cy="5036690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sz="3300" b="1" dirty="0" smtClean="0"/>
              <a:t>Způsobilé výdaje: </a:t>
            </a:r>
            <a:r>
              <a:rPr lang="cs-CZ" sz="3300" dirty="0" smtClean="0"/>
              <a:t>technické zabezpečení akcí, výukové materiály,  cestovní výdaje, </a:t>
            </a:r>
            <a:r>
              <a:rPr lang="cs-CZ" sz="3300" dirty="0" err="1" smtClean="0"/>
              <a:t>lektorné</a:t>
            </a:r>
            <a:r>
              <a:rPr lang="cs-CZ" sz="3300" dirty="0" smtClean="0"/>
              <a:t>, </a:t>
            </a:r>
            <a:r>
              <a:rPr lang="cs-CZ" sz="3300" dirty="0"/>
              <a:t>tlumočení, mzda </a:t>
            </a:r>
            <a:r>
              <a:rPr lang="cs-CZ" sz="3300" dirty="0" smtClean="0"/>
              <a:t>organizátora, nákup zboží a služeb, občerstvení, výdaje spojené s pořádáním exkurze, nákup kancelářských potřeb nutných pro zabezpečení projektu, propagace akce, ad.</a:t>
            </a:r>
          </a:p>
          <a:p>
            <a:pPr algn="just"/>
            <a:r>
              <a:rPr lang="cs-CZ" sz="3300" dirty="0" smtClean="0"/>
              <a:t>Podpora se nevztahuje na vzdělávací kurzy a kurzy odborné přípravy, které tvoří součást běžných vzdělávacích programů nebo systému středního a vyššího vzdělávání.</a:t>
            </a:r>
            <a:endParaRPr lang="cs-CZ" sz="29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32317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err="1">
                <a:solidFill>
                  <a:srgbClr val="008000"/>
                </a:solidFill>
              </a:rPr>
              <a:t>Fiche</a:t>
            </a:r>
            <a:r>
              <a:rPr lang="cs-CZ" sz="3200" b="1" dirty="0">
                <a:solidFill>
                  <a:srgbClr val="008000"/>
                </a:solidFill>
              </a:rPr>
              <a:t> 1 Vzdělávání pro rozvoj venkova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01451" y="1761060"/>
            <a:ext cx="8896213" cy="503669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sz="3300" b="1" dirty="0" smtClean="0"/>
              <a:t>Nezpůsobilé výdaje:</a:t>
            </a:r>
            <a:r>
              <a:rPr lang="cs-CZ" sz="3300" dirty="0" smtClean="0"/>
              <a:t> ubytování účastníků, doprava mimo dopravy na exkurzi, kauce na pronájem, akce zaměřené na včelařství, výdaje na e-</a:t>
            </a:r>
            <a:r>
              <a:rPr lang="cs-CZ" sz="3300" dirty="0" err="1" smtClean="0"/>
              <a:t>learning</a:t>
            </a:r>
            <a:r>
              <a:rPr lang="cs-CZ" sz="3300" dirty="0" smtClean="0"/>
              <a:t>, pořízení majetku, stravenky, alkohol v rámci občerstvení, atd.</a:t>
            </a:r>
          </a:p>
          <a:p>
            <a:pPr algn="just"/>
            <a:r>
              <a:rPr lang="cs-CZ" sz="3300" b="1" dirty="0" smtClean="0"/>
              <a:t>Počet účastníků:</a:t>
            </a:r>
          </a:p>
          <a:p>
            <a:pPr lvl="2" algn="just"/>
            <a:r>
              <a:rPr lang="cs-CZ" sz="3300" dirty="0"/>
              <a:t>vzdělávací akce – min. 5, max. 15</a:t>
            </a:r>
          </a:p>
          <a:p>
            <a:pPr lvl="2" algn="just"/>
            <a:r>
              <a:rPr lang="cs-CZ" sz="3300" dirty="0"/>
              <a:t>Informační akce – min. </a:t>
            </a:r>
            <a:r>
              <a:rPr lang="cs-CZ" sz="3300" dirty="0" smtClean="0"/>
              <a:t>15</a:t>
            </a:r>
          </a:p>
          <a:p>
            <a:pPr marL="914400" lvl="2" indent="0" algn="just">
              <a:buNone/>
            </a:pPr>
            <a:endParaRPr lang="cs-CZ" sz="2800" dirty="0"/>
          </a:p>
          <a:p>
            <a:pPr algn="just"/>
            <a:r>
              <a:rPr lang="cs-CZ" sz="3300" b="1" dirty="0" smtClean="0">
                <a:solidFill>
                  <a:srgbClr val="008000"/>
                </a:solidFill>
              </a:rPr>
              <a:t>Alokace 2018:  250.000 Kč</a:t>
            </a:r>
            <a:endParaRPr lang="cs-CZ" sz="3300" b="1" dirty="0">
              <a:solidFill>
                <a:srgbClr val="008000"/>
              </a:solidFill>
            </a:endParaRPr>
          </a:p>
          <a:p>
            <a:pPr algn="just"/>
            <a:endParaRPr lang="cs-CZ" sz="3300" b="1" dirty="0" smtClean="0"/>
          </a:p>
          <a:p>
            <a:pPr lvl="2" algn="just"/>
            <a:endParaRPr lang="cs-CZ" sz="2800" dirty="0" smtClean="0"/>
          </a:p>
          <a:p>
            <a:pPr marL="914400" lvl="2" indent="0" algn="just">
              <a:buNone/>
            </a:pPr>
            <a:endParaRPr lang="cs-CZ" sz="2800" dirty="0"/>
          </a:p>
          <a:p>
            <a:pPr lvl="2" algn="just"/>
            <a:endParaRPr lang="cs-CZ" sz="2800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04403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92055" y="2581748"/>
            <a:ext cx="8559889" cy="847252"/>
          </a:xfrm>
        </p:spPr>
        <p:txBody>
          <a:bodyPr>
            <a:normAutofit fontScale="90000"/>
          </a:bodyPr>
          <a:lstStyle/>
          <a:p>
            <a:r>
              <a:rPr lang="cs-CZ" sz="4000" b="1" dirty="0" err="1" smtClean="0">
                <a:solidFill>
                  <a:srgbClr val="008000"/>
                </a:solidFill>
              </a:rPr>
              <a:t>Fiche</a:t>
            </a:r>
            <a:r>
              <a:rPr lang="cs-CZ" sz="4000" b="1" dirty="0" smtClean="0">
                <a:solidFill>
                  <a:srgbClr val="008000"/>
                </a:solidFill>
              </a:rPr>
              <a:t> 2: Podpora zemědělských subjektů</a:t>
            </a:r>
            <a:endParaRPr lang="cs-CZ" sz="4000" b="1" dirty="0">
              <a:solidFill>
                <a:srgbClr val="008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297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7" y="836712"/>
            <a:ext cx="8540505" cy="780331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2 Podpora </a:t>
            </a:r>
            <a:r>
              <a:rPr lang="cs-CZ" sz="3200" b="1" dirty="0">
                <a:solidFill>
                  <a:srgbClr val="008000"/>
                </a:solidFill>
              </a:rPr>
              <a:t>zemědělských subjektů</a:t>
            </a:r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2200" b="1" dirty="0">
                <a:solidFill>
                  <a:srgbClr val="008000"/>
                </a:solidFill>
              </a:rPr>
              <a:t>vazba </a:t>
            </a:r>
            <a:r>
              <a:rPr lang="cs-CZ" sz="2200" b="1" dirty="0" err="1">
                <a:solidFill>
                  <a:srgbClr val="008000"/>
                </a:solidFill>
              </a:rPr>
              <a:t>Fiche</a:t>
            </a:r>
            <a:r>
              <a:rPr lang="cs-CZ" sz="2200" b="1" dirty="0">
                <a:solidFill>
                  <a:srgbClr val="008000"/>
                </a:solidFill>
              </a:rPr>
              <a:t> na Nařízení PRV - </a:t>
            </a:r>
            <a:r>
              <a:rPr lang="cs-CZ" sz="2200" b="1" dirty="0" smtClean="0">
                <a:solidFill>
                  <a:srgbClr val="008000"/>
                </a:solidFill>
              </a:rPr>
              <a:t>čl.17, odst.1, písm. a) Investice do zemědělských podniků</a:t>
            </a:r>
            <a:endParaRPr lang="cs-CZ" sz="2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01451" y="1761060"/>
            <a:ext cx="8896213" cy="503669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cs-CZ" sz="3300" b="1" dirty="0" smtClean="0"/>
              <a:t>Příjemce: </a:t>
            </a:r>
            <a:r>
              <a:rPr lang="cs-CZ" sz="3300" dirty="0" smtClean="0"/>
              <a:t>zemědělský podnikatel.</a:t>
            </a:r>
          </a:p>
          <a:p>
            <a:pPr algn="just"/>
            <a:r>
              <a:rPr lang="cs-CZ" sz="3300" b="1" dirty="0" smtClean="0"/>
              <a:t>Výše dotace: </a:t>
            </a:r>
            <a:r>
              <a:rPr lang="cs-CZ" sz="3300" dirty="0" smtClean="0"/>
              <a:t>50 %</a:t>
            </a:r>
          </a:p>
          <a:p>
            <a:pPr lvl="1" algn="just"/>
            <a:r>
              <a:rPr lang="cs-CZ" sz="2900" dirty="0" smtClean="0"/>
              <a:t>Navýšení </a:t>
            </a:r>
            <a:r>
              <a:rPr lang="cs-CZ" sz="2900" dirty="0"/>
              <a:t>o 10 % pro mladé začínající zemědělce a + 10 % pro oblasti </a:t>
            </a:r>
            <a:r>
              <a:rPr lang="cs-CZ" sz="2900" dirty="0" smtClean="0"/>
              <a:t>LFA oblasti.</a:t>
            </a:r>
            <a:endParaRPr lang="cs-CZ" sz="2900" dirty="0"/>
          </a:p>
          <a:p>
            <a:pPr algn="just"/>
            <a:r>
              <a:rPr lang="cs-CZ" sz="3300" b="1" dirty="0" smtClean="0"/>
              <a:t>Způsobilé výdaje: </a:t>
            </a:r>
          </a:p>
          <a:p>
            <a:pPr lvl="1" algn="just"/>
            <a:r>
              <a:rPr lang="cs-CZ" sz="2900" dirty="0" smtClean="0"/>
              <a:t>stavby, stroje a technologie v živočišné a rostlinné výrobě a pro školkařskou výrobu, mobilní stroje pro zemědělskou výrobu,</a:t>
            </a:r>
          </a:p>
          <a:p>
            <a:pPr lvl="1" algn="just"/>
            <a:r>
              <a:rPr lang="cs-CZ" sz="2900" dirty="0" err="1" smtClean="0"/>
              <a:t>peletárny</a:t>
            </a:r>
            <a:r>
              <a:rPr lang="cs-CZ" sz="2900" dirty="0" smtClean="0"/>
              <a:t> jejichž produkce bude spotřebována v zemědělském podniku,</a:t>
            </a:r>
          </a:p>
          <a:p>
            <a:pPr lvl="1" algn="just"/>
            <a:r>
              <a:rPr lang="cs-CZ" sz="2900" dirty="0" smtClean="0"/>
              <a:t> nákup nemovitosti.</a:t>
            </a:r>
          </a:p>
          <a:p>
            <a:pPr marL="914400" lvl="2" indent="0" algn="just">
              <a:buNone/>
            </a:pPr>
            <a:endParaRPr lang="cs-CZ" sz="2800" dirty="0"/>
          </a:p>
          <a:p>
            <a:pPr algn="just"/>
            <a:r>
              <a:rPr lang="cs-CZ" sz="3300" b="1" dirty="0">
                <a:solidFill>
                  <a:srgbClr val="008000"/>
                </a:solidFill>
              </a:rPr>
              <a:t>Alokace </a:t>
            </a:r>
            <a:r>
              <a:rPr lang="cs-CZ" sz="3300" b="1" dirty="0" smtClean="0">
                <a:solidFill>
                  <a:srgbClr val="008000"/>
                </a:solidFill>
              </a:rPr>
              <a:t>2018:  cca 6.700.000 </a:t>
            </a:r>
            <a:r>
              <a:rPr lang="cs-CZ" sz="3300" b="1" dirty="0">
                <a:solidFill>
                  <a:srgbClr val="008000"/>
                </a:solidFill>
              </a:rPr>
              <a:t>Kč</a:t>
            </a:r>
          </a:p>
          <a:p>
            <a:endParaRPr lang="cs-CZ" sz="3300" dirty="0" smtClean="0"/>
          </a:p>
          <a:p>
            <a:pPr lvl="1"/>
            <a:endParaRPr lang="cs-CZ" sz="2900" dirty="0" smtClean="0"/>
          </a:p>
          <a:p>
            <a:pPr lvl="1"/>
            <a:endParaRPr lang="cs-CZ" sz="29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61073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smtClean="0">
                <a:solidFill>
                  <a:srgbClr val="008000"/>
                </a:solidFill>
              </a:rPr>
              <a:t>Program: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761059"/>
            <a:ext cx="8896213" cy="4985394"/>
          </a:xfrm>
        </p:spPr>
        <p:txBody>
          <a:bodyPr>
            <a:normAutofit/>
          </a:bodyPr>
          <a:lstStyle/>
          <a:p>
            <a:pPr marL="742950" lvl="0" indent="-742950" algn="just">
              <a:spcAft>
                <a:spcPts val="600"/>
              </a:spcAft>
              <a:buFont typeface="+mj-lt"/>
              <a:buAutoNum type="arabicParenR"/>
            </a:pPr>
            <a:r>
              <a:rPr lang="pt-BR" sz="3600" dirty="0" smtClean="0"/>
              <a:t>Informace o 1. výzvě PRV MAS Sokolovsko.</a:t>
            </a:r>
            <a:endParaRPr lang="cs-CZ" sz="3600" dirty="0" smtClean="0"/>
          </a:p>
          <a:p>
            <a:pPr marL="742950" lvl="0" indent="-742950" algn="just">
              <a:spcAft>
                <a:spcPts val="600"/>
              </a:spcAft>
              <a:buFont typeface="+mj-lt"/>
              <a:buAutoNum type="arabicParenR"/>
            </a:pPr>
            <a:r>
              <a:rPr lang="cs-CZ" sz="3600" dirty="0" smtClean="0"/>
              <a:t>Představení připravované výzvy v Programovém rámci PRV CLLD MAS Sokolovsko pro rok 2018.</a:t>
            </a:r>
            <a:endParaRPr lang="cs-CZ" sz="3600" dirty="0"/>
          </a:p>
          <a:p>
            <a:pPr marL="742950" lvl="0" indent="-742950" algn="just">
              <a:spcAft>
                <a:spcPts val="600"/>
              </a:spcAft>
              <a:buFont typeface="+mj-lt"/>
              <a:buAutoNum type="arabicParenR"/>
            </a:pPr>
            <a:r>
              <a:rPr lang="cs-CZ" sz="3600" dirty="0" smtClean="0"/>
              <a:t>Dotazy</a:t>
            </a:r>
            <a:r>
              <a:rPr lang="cs-CZ" sz="3600" dirty="0"/>
              <a:t>, diskuze</a:t>
            </a:r>
            <a:r>
              <a:rPr lang="cs-CZ" sz="3600" dirty="0" smtClean="0"/>
              <a:t>.</a:t>
            </a:r>
            <a:endParaRPr lang="cs-CZ" sz="3600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229129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7743" y="2581748"/>
            <a:ext cx="8559889" cy="847252"/>
          </a:xfrm>
        </p:spPr>
        <p:txBody>
          <a:bodyPr>
            <a:normAutofit/>
          </a:bodyPr>
          <a:lstStyle/>
          <a:p>
            <a:r>
              <a:rPr lang="cs-CZ" sz="4000" b="1" dirty="0" err="1" smtClean="0">
                <a:solidFill>
                  <a:srgbClr val="008000"/>
                </a:solidFill>
              </a:rPr>
              <a:t>Fiche</a:t>
            </a:r>
            <a:r>
              <a:rPr lang="cs-CZ" sz="4000" b="1" dirty="0" smtClean="0">
                <a:solidFill>
                  <a:srgbClr val="008000"/>
                </a:solidFill>
              </a:rPr>
              <a:t> 3: Podpora lesnictví</a:t>
            </a:r>
            <a:endParaRPr lang="cs-CZ" sz="4000" b="1" dirty="0">
              <a:solidFill>
                <a:srgbClr val="008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8841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3 Podpora lesnictví</a:t>
            </a:r>
            <a:r>
              <a:rPr lang="cs-CZ" sz="3200" b="1" dirty="0">
                <a:solidFill>
                  <a:srgbClr val="008000"/>
                </a:solidFill>
              </a:rPr>
              <a:t/>
            </a:r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2200" b="1" dirty="0">
                <a:solidFill>
                  <a:srgbClr val="008000"/>
                </a:solidFill>
              </a:rPr>
              <a:t>vazba </a:t>
            </a:r>
            <a:r>
              <a:rPr lang="cs-CZ" sz="2200" b="1" dirty="0" err="1">
                <a:solidFill>
                  <a:srgbClr val="008000"/>
                </a:solidFill>
              </a:rPr>
              <a:t>Fiche</a:t>
            </a:r>
            <a:r>
              <a:rPr lang="cs-CZ" sz="2200" b="1" dirty="0">
                <a:solidFill>
                  <a:srgbClr val="008000"/>
                </a:solidFill>
              </a:rPr>
              <a:t> na Nařízení PRV - čl.17, odst.1, písm. c</a:t>
            </a:r>
            <a:r>
              <a:rPr lang="cs-CZ" sz="2200" b="1" dirty="0" smtClean="0">
                <a:solidFill>
                  <a:srgbClr val="008000"/>
                </a:solidFill>
              </a:rPr>
              <a:t>) Lesnická infrastruktura</a:t>
            </a:r>
            <a:endParaRPr lang="cs-CZ" sz="2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844824"/>
            <a:ext cx="8896214" cy="495679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b="1" dirty="0" smtClean="0"/>
              <a:t>Příjemce: </a:t>
            </a:r>
            <a:r>
              <a:rPr lang="cs-CZ" dirty="0" smtClean="0"/>
              <a:t>FO nebo PO hospodařící </a:t>
            </a:r>
            <a:r>
              <a:rPr lang="cs-CZ" dirty="0"/>
              <a:t>v </a:t>
            </a:r>
            <a:r>
              <a:rPr lang="cs-CZ" dirty="0" smtClean="0"/>
              <a:t>lesích</a:t>
            </a:r>
            <a:r>
              <a:rPr lang="cs-CZ" dirty="0"/>
              <a:t> </a:t>
            </a:r>
            <a:r>
              <a:rPr lang="cs-CZ" dirty="0" smtClean="0"/>
              <a:t>a držitelé lesů, vč. sdružení s právní subjektivitou nebo spolků, obce, a další.</a:t>
            </a:r>
          </a:p>
          <a:p>
            <a:pPr algn="just"/>
            <a:r>
              <a:rPr lang="cs-CZ" b="1" dirty="0" smtClean="0"/>
              <a:t>Výše dotace: </a:t>
            </a:r>
            <a:r>
              <a:rPr lang="cs-CZ" dirty="0" smtClean="0"/>
              <a:t>90 %</a:t>
            </a:r>
          </a:p>
          <a:p>
            <a:pPr algn="just"/>
            <a:r>
              <a:rPr lang="cs-CZ" b="1" dirty="0" smtClean="0"/>
              <a:t>Způsobilé výdaje: </a:t>
            </a:r>
            <a:r>
              <a:rPr lang="cs-CZ" dirty="0" smtClean="0"/>
              <a:t>výstavba, rekonstrukce lesních cest vč. souvisejících objektů </a:t>
            </a:r>
            <a:r>
              <a:rPr lang="cs-CZ" dirty="0"/>
              <a:t>(mostky, propustky, brody, atd</a:t>
            </a:r>
            <a:r>
              <a:rPr lang="cs-CZ" dirty="0" smtClean="0"/>
              <a:t>.) </a:t>
            </a:r>
            <a:r>
              <a:rPr lang="cs-CZ" dirty="0"/>
              <a:t>a </a:t>
            </a:r>
            <a:r>
              <a:rPr lang="cs-CZ" dirty="0" smtClean="0"/>
              <a:t>technického vybavení (dopravní značky, body záchrany, bezpečnostní zařízení, atd.), nezbytné vyvolané investice (přeložky inženýrských sítí,…), projekční a průzkumné práce, inženýrská činnost během realizace projektu, nákup pozemku.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35395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3 Podpora lesnictví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558735"/>
            <a:ext cx="8896214" cy="524288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dirty="0"/>
              <a:t>Způsobilé jsou pouze lesní cesty kategorie 1L a 2L</a:t>
            </a:r>
            <a:r>
              <a:rPr lang="cs-CZ" dirty="0" smtClean="0"/>
              <a:t>. tj. účelové komunikace, které jsou </a:t>
            </a:r>
            <a:r>
              <a:rPr lang="cs-CZ" dirty="0"/>
              <a:t>součástí lesní dopravní sítě, </a:t>
            </a:r>
            <a:r>
              <a:rPr lang="cs-CZ" dirty="0" smtClean="0"/>
              <a:t>určené </a:t>
            </a:r>
            <a:r>
              <a:rPr lang="cs-CZ" dirty="0"/>
              <a:t>k odvozu dříví, dopravě osob a materiálu </a:t>
            </a:r>
            <a:r>
              <a:rPr lang="cs-CZ" dirty="0" smtClean="0"/>
              <a:t>a </a:t>
            </a:r>
            <a:r>
              <a:rPr lang="cs-CZ" dirty="0"/>
              <a:t>pro průjezd speciálních vozidel. Umožňuje bezpečný celoroční nebo sezonní provoz. </a:t>
            </a:r>
            <a:endParaRPr lang="cs-CZ" dirty="0" smtClean="0"/>
          </a:p>
          <a:p>
            <a:pPr algn="just"/>
            <a:r>
              <a:rPr lang="cs-CZ" dirty="0" smtClean="0"/>
              <a:t>Dotaci nelze poskytnout na výstavbu či opravu lesních svážnic (3L) a technologických linek (4L) nebo jejich rekonstrukce bez zvýšení jejich třídy na lesní cestu 1L nebo 2L. </a:t>
            </a:r>
          </a:p>
          <a:p>
            <a:pPr algn="just"/>
            <a:r>
              <a:rPr lang="cs-CZ" dirty="0" smtClean="0"/>
              <a:t>Les a infrastruktura musí být zdarma přístupná veřejnosti.</a:t>
            </a:r>
          </a:p>
          <a:p>
            <a:pPr marL="914400" lvl="2" indent="0" algn="just">
              <a:buNone/>
            </a:pPr>
            <a:endParaRPr lang="cs-CZ" sz="2800" dirty="0"/>
          </a:p>
          <a:p>
            <a:pPr algn="just"/>
            <a:r>
              <a:rPr lang="cs-CZ" sz="3300" b="1" dirty="0">
                <a:solidFill>
                  <a:srgbClr val="008000"/>
                </a:solidFill>
              </a:rPr>
              <a:t>Alokace </a:t>
            </a:r>
            <a:r>
              <a:rPr lang="cs-CZ" sz="3300" b="1" dirty="0" smtClean="0">
                <a:solidFill>
                  <a:srgbClr val="008000"/>
                </a:solidFill>
              </a:rPr>
              <a:t>2018:  </a:t>
            </a:r>
            <a:r>
              <a:rPr lang="cs-CZ" sz="3300" b="1" dirty="0">
                <a:solidFill>
                  <a:srgbClr val="008000"/>
                </a:solidFill>
              </a:rPr>
              <a:t>4</a:t>
            </a:r>
            <a:r>
              <a:rPr lang="cs-CZ" sz="3300" b="1" dirty="0" smtClean="0">
                <a:solidFill>
                  <a:srgbClr val="008000"/>
                </a:solidFill>
              </a:rPr>
              <a:t>.000.000 Kč</a:t>
            </a:r>
            <a:endParaRPr lang="cs-CZ" sz="3300" b="1" dirty="0">
              <a:solidFill>
                <a:srgbClr val="008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98679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92055" y="2566163"/>
            <a:ext cx="8559889" cy="847252"/>
          </a:xfrm>
        </p:spPr>
        <p:txBody>
          <a:bodyPr>
            <a:normAutofit/>
          </a:bodyPr>
          <a:lstStyle/>
          <a:p>
            <a:r>
              <a:rPr lang="cs-CZ" sz="4000" b="1" dirty="0" err="1" smtClean="0">
                <a:solidFill>
                  <a:srgbClr val="008000"/>
                </a:solidFill>
              </a:rPr>
              <a:t>Fiche</a:t>
            </a:r>
            <a:r>
              <a:rPr lang="cs-CZ" sz="4000" b="1" dirty="0" smtClean="0">
                <a:solidFill>
                  <a:srgbClr val="008000"/>
                </a:solidFill>
              </a:rPr>
              <a:t> 4: Podpora zemědělství</a:t>
            </a:r>
            <a:endParaRPr lang="cs-CZ" sz="4000" b="1" dirty="0">
              <a:solidFill>
                <a:srgbClr val="008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87295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69999" y="806586"/>
            <a:ext cx="8594034" cy="780331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4 </a:t>
            </a:r>
            <a:r>
              <a:rPr lang="cs-CZ" sz="3200" b="1" dirty="0">
                <a:solidFill>
                  <a:srgbClr val="008000"/>
                </a:solidFill>
              </a:rPr>
              <a:t>Podpora zemědělství</a:t>
            </a:r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2200" b="1" dirty="0">
                <a:solidFill>
                  <a:srgbClr val="008000"/>
                </a:solidFill>
              </a:rPr>
              <a:t>vazba </a:t>
            </a:r>
            <a:r>
              <a:rPr lang="cs-CZ" sz="2200" b="1" dirty="0" err="1">
                <a:solidFill>
                  <a:srgbClr val="008000"/>
                </a:solidFill>
              </a:rPr>
              <a:t>Fiche</a:t>
            </a:r>
            <a:r>
              <a:rPr lang="cs-CZ" sz="2200" b="1" dirty="0">
                <a:solidFill>
                  <a:srgbClr val="008000"/>
                </a:solidFill>
              </a:rPr>
              <a:t> na Nařízení PRV - čl.17, odst.1, písm. c) </a:t>
            </a:r>
            <a:r>
              <a:rPr lang="cs-CZ" sz="2200" b="1" dirty="0" smtClean="0">
                <a:solidFill>
                  <a:srgbClr val="008000"/>
                </a:solidFill>
              </a:rPr>
              <a:t>Zemědělská </a:t>
            </a:r>
            <a:r>
              <a:rPr lang="cs-CZ" sz="2200" b="1" dirty="0">
                <a:solidFill>
                  <a:srgbClr val="008000"/>
                </a:solidFill>
              </a:rPr>
              <a:t>infrastruktura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772815"/>
            <a:ext cx="8896214" cy="5287507"/>
          </a:xfrm>
        </p:spPr>
        <p:txBody>
          <a:bodyPr>
            <a:normAutofit/>
          </a:bodyPr>
          <a:lstStyle/>
          <a:p>
            <a:pPr algn="just"/>
            <a:r>
              <a:rPr lang="cs-CZ" sz="3000" b="1" dirty="0" smtClean="0"/>
              <a:t>Příjemce: </a:t>
            </a:r>
            <a:r>
              <a:rPr lang="cs-CZ" sz="3000" dirty="0" smtClean="0"/>
              <a:t>obec </a:t>
            </a:r>
            <a:r>
              <a:rPr lang="cs-CZ" sz="3000" dirty="0"/>
              <a:t>nebo zemědělský podnikatel</a:t>
            </a:r>
            <a:r>
              <a:rPr lang="cs-CZ" sz="3000" dirty="0" smtClean="0"/>
              <a:t>.</a:t>
            </a:r>
          </a:p>
          <a:p>
            <a:pPr algn="just"/>
            <a:r>
              <a:rPr lang="cs-CZ" sz="3000" b="1" dirty="0" smtClean="0"/>
              <a:t>Výše dotace: </a:t>
            </a:r>
            <a:r>
              <a:rPr lang="cs-CZ" sz="3000" dirty="0" smtClean="0"/>
              <a:t>90 %.</a:t>
            </a:r>
          </a:p>
          <a:p>
            <a:pPr algn="just"/>
            <a:r>
              <a:rPr lang="cs-CZ" sz="3000" b="1" dirty="0" smtClean="0"/>
              <a:t>Způsobilé výdaje:</a:t>
            </a:r>
          </a:p>
          <a:p>
            <a:pPr lvl="1" algn="just"/>
            <a:r>
              <a:rPr lang="cs-CZ" sz="3000" dirty="0" smtClean="0"/>
              <a:t>zemní a stavební práce, stavební materiál, nákup, výsadba a zajištění zeleně, zařízení staveniště, nezbytné vyvolané investice, projekční a průzkumné práce a inženýrská činnost během realizace projektu,  nákup pozemku (max. do 10 % způsobilých výdajů).</a:t>
            </a:r>
            <a:endParaRPr lang="cs-CZ" sz="3000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61063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4 Podpora zemědělství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251520" y="1617043"/>
            <a:ext cx="8496944" cy="512941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cs-CZ" sz="3600" dirty="0"/>
              <a:t>Způsobilé jsou polní cesty mimo </a:t>
            </a:r>
            <a:r>
              <a:rPr lang="cs-CZ" sz="3600" dirty="0" err="1"/>
              <a:t>intravilán</a:t>
            </a:r>
            <a:r>
              <a:rPr lang="cs-CZ" sz="3600" dirty="0"/>
              <a:t> obce, a to pouze na území, kde byly dokončeny pozemkové úpravy</a:t>
            </a:r>
            <a:r>
              <a:rPr lang="cs-CZ" sz="3600" dirty="0" smtClean="0"/>
              <a:t>.</a:t>
            </a:r>
          </a:p>
          <a:p>
            <a:pPr algn="just"/>
            <a:r>
              <a:rPr lang="cs-CZ" sz="3600" dirty="0" smtClean="0"/>
              <a:t>Je-li </a:t>
            </a:r>
            <a:r>
              <a:rPr lang="cs-CZ" sz="3600" dirty="0"/>
              <a:t>žadatelem obec a zaváže se k prodloužené 10leté udržitelnosti, může projekt realizovat i na území, kde dosud neproběhly </a:t>
            </a:r>
            <a:r>
              <a:rPr lang="cs-CZ" sz="3600" dirty="0" smtClean="0"/>
              <a:t>JPÚ/KPÚ.</a:t>
            </a:r>
            <a:endParaRPr lang="cs-CZ" sz="3600" dirty="0"/>
          </a:p>
          <a:p>
            <a:pPr algn="just"/>
            <a:r>
              <a:rPr lang="cs-CZ" sz="3600" dirty="0" smtClean="0"/>
              <a:t>Polní cestou se rozumí veřejná účelová komunikace mimo les, která slouží ke zpřístupnění zemědělského majetku za účelem jeho obhospodařování a plnění dalších funkcí (např. rekreaci).</a:t>
            </a:r>
          </a:p>
          <a:p>
            <a:pPr marL="0" indent="0" algn="just">
              <a:buNone/>
            </a:pPr>
            <a:endParaRPr lang="cs-CZ" sz="3600" dirty="0"/>
          </a:p>
          <a:p>
            <a:pPr marL="0" indent="0" algn="just">
              <a:buNone/>
            </a:pPr>
            <a:endParaRPr lang="cs-CZ" sz="3600" dirty="0"/>
          </a:p>
          <a:p>
            <a:pPr algn="just"/>
            <a:r>
              <a:rPr lang="cs-CZ" sz="3600" b="1" dirty="0" smtClean="0">
                <a:solidFill>
                  <a:srgbClr val="008000"/>
                </a:solidFill>
              </a:rPr>
              <a:t>Alokace 2018:  </a:t>
            </a:r>
            <a:r>
              <a:rPr lang="cs-CZ" sz="3600" b="1" dirty="0">
                <a:solidFill>
                  <a:srgbClr val="008000"/>
                </a:solidFill>
              </a:rPr>
              <a:t>5</a:t>
            </a:r>
            <a:r>
              <a:rPr lang="cs-CZ" sz="3600" b="1" dirty="0" smtClean="0">
                <a:solidFill>
                  <a:srgbClr val="008000"/>
                </a:solidFill>
              </a:rPr>
              <a:t>.000.000 </a:t>
            </a:r>
            <a:r>
              <a:rPr lang="cs-CZ" sz="3600" b="1" dirty="0">
                <a:solidFill>
                  <a:srgbClr val="008000"/>
                </a:solidFill>
              </a:rPr>
              <a:t>Kč</a:t>
            </a:r>
          </a:p>
          <a:p>
            <a:pPr marL="0" indent="0" algn="just">
              <a:buNone/>
            </a:pPr>
            <a:endParaRPr lang="cs-CZ" sz="3000" dirty="0">
              <a:solidFill>
                <a:srgbClr val="00CC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60581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92055" y="2581748"/>
            <a:ext cx="8559889" cy="847252"/>
          </a:xfrm>
        </p:spPr>
        <p:txBody>
          <a:bodyPr>
            <a:normAutofit/>
          </a:bodyPr>
          <a:lstStyle/>
          <a:p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5: Podpora jiného drobného podnikání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53284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5 Podpora jiného drobného podnikání</a:t>
            </a:r>
            <a:r>
              <a:rPr lang="cs-CZ" sz="3200" b="1" dirty="0">
                <a:solidFill>
                  <a:srgbClr val="008000"/>
                </a:solidFill>
              </a:rPr>
              <a:t/>
            </a:r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2200" b="1" dirty="0">
                <a:solidFill>
                  <a:srgbClr val="008000"/>
                </a:solidFill>
              </a:rPr>
              <a:t>vazba </a:t>
            </a:r>
            <a:r>
              <a:rPr lang="cs-CZ" sz="2200" b="1" dirty="0" err="1">
                <a:solidFill>
                  <a:srgbClr val="008000"/>
                </a:solidFill>
              </a:rPr>
              <a:t>Fiche</a:t>
            </a:r>
            <a:r>
              <a:rPr lang="cs-CZ" sz="2200" b="1" dirty="0">
                <a:solidFill>
                  <a:srgbClr val="008000"/>
                </a:solidFill>
              </a:rPr>
              <a:t> na Nařízení PRV - </a:t>
            </a:r>
            <a:r>
              <a:rPr lang="cs-CZ" sz="2200" b="1" dirty="0" smtClean="0">
                <a:solidFill>
                  <a:srgbClr val="008000"/>
                </a:solidFill>
              </a:rPr>
              <a:t>čl.19, </a:t>
            </a:r>
            <a:r>
              <a:rPr lang="cs-CZ" sz="2200" b="1" dirty="0">
                <a:solidFill>
                  <a:srgbClr val="008000"/>
                </a:solidFill>
              </a:rPr>
              <a:t>odst.1, písm. </a:t>
            </a:r>
            <a:r>
              <a:rPr lang="cs-CZ" sz="2200" b="1" dirty="0" smtClean="0">
                <a:solidFill>
                  <a:srgbClr val="008000"/>
                </a:solidFill>
              </a:rPr>
              <a:t>b) </a:t>
            </a:r>
            <a:r>
              <a:rPr lang="cs-CZ" sz="2200" b="1" dirty="0">
                <a:solidFill>
                  <a:srgbClr val="008000"/>
                </a:solidFill>
              </a:rPr>
              <a:t>Podpora </a:t>
            </a:r>
            <a:r>
              <a:rPr lang="cs-CZ" sz="2200" b="1" dirty="0" smtClean="0">
                <a:solidFill>
                  <a:srgbClr val="008000"/>
                </a:solidFill>
              </a:rPr>
              <a:t>investic na založení nebo rozvoj nezemědělských činností</a:t>
            </a:r>
            <a:endParaRPr lang="cs-CZ" sz="2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761059"/>
            <a:ext cx="8896214" cy="5040559"/>
          </a:xfrm>
        </p:spPr>
        <p:txBody>
          <a:bodyPr>
            <a:noAutofit/>
          </a:bodyPr>
          <a:lstStyle/>
          <a:p>
            <a:pPr algn="just"/>
            <a:r>
              <a:rPr lang="cs-CZ" sz="3000" b="1" dirty="0" smtClean="0"/>
              <a:t>Příjemci: </a:t>
            </a:r>
            <a:r>
              <a:rPr lang="cs-CZ" sz="3000" dirty="0" err="1" smtClean="0"/>
              <a:t>mikropodniky</a:t>
            </a:r>
            <a:r>
              <a:rPr lang="cs-CZ" sz="3000" dirty="0" smtClean="0"/>
              <a:t> a malé podniky, zemědělci.</a:t>
            </a:r>
          </a:p>
          <a:p>
            <a:pPr algn="just"/>
            <a:r>
              <a:rPr lang="cs-CZ" sz="3000" b="1" dirty="0" smtClean="0"/>
              <a:t>Výše dotace: </a:t>
            </a:r>
            <a:r>
              <a:rPr lang="cs-CZ" sz="3000" dirty="0" smtClean="0"/>
              <a:t>45 % malý podnik, 35 % střední podnik, 25 % velký podnik.</a:t>
            </a:r>
          </a:p>
          <a:p>
            <a:pPr algn="just"/>
            <a:r>
              <a:rPr lang="cs-CZ" sz="3000" dirty="0" smtClean="0"/>
              <a:t>Projekt zaměřen pouze na vybrané činnosti uvedené v Klasifikaci ekonomických činností (CZ-NACE).</a:t>
            </a:r>
          </a:p>
          <a:p>
            <a:pPr algn="just"/>
            <a:r>
              <a:rPr lang="cs-CZ" sz="3000" dirty="0" smtClean="0"/>
              <a:t>Žadatel nemusí být zemědělec.</a:t>
            </a:r>
          </a:p>
          <a:p>
            <a:pPr algn="just"/>
            <a:r>
              <a:rPr lang="cs-CZ" sz="3000" dirty="0" smtClean="0"/>
              <a:t>Sportovní, zábavní a rekreační činnosti a stravování a pohostinství mohou být realizované pouze ve vazbě na venkovskou turistiku (do 10 km významný objekt venkovské turistiky) nebo ubytovací turistiku.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94499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5 Podpora jiného drobného podnikání</a:t>
            </a:r>
            <a:endParaRPr lang="cs-CZ" sz="2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556793"/>
            <a:ext cx="8896214" cy="5244826"/>
          </a:xfrm>
        </p:spPr>
        <p:txBody>
          <a:bodyPr>
            <a:noAutofit/>
          </a:bodyPr>
          <a:lstStyle/>
          <a:p>
            <a:pPr algn="just"/>
            <a:r>
              <a:rPr lang="cs-CZ" sz="2400" b="1" dirty="0" smtClean="0"/>
              <a:t>Způsobilé výdaje: </a:t>
            </a:r>
          </a:p>
          <a:p>
            <a:pPr lvl="1" algn="just"/>
            <a:r>
              <a:rPr lang="cs-CZ" sz="2400" dirty="0" smtClean="0"/>
              <a:t>stavební obnova či nová výstavba provozovny, kanceláře či malokapacitního ubytovacího zařízení,</a:t>
            </a:r>
          </a:p>
          <a:p>
            <a:pPr lvl="1" algn="just"/>
            <a:r>
              <a:rPr lang="cs-CZ" sz="2400" dirty="0" smtClean="0"/>
              <a:t>pořízení strojů, technologií a dalšího vybavení nezemědělské činnosti (i užitkové vozy kategorie N1),</a:t>
            </a:r>
          </a:p>
          <a:p>
            <a:pPr lvl="1" algn="just"/>
            <a:r>
              <a:rPr lang="cs-CZ" sz="2400" dirty="0"/>
              <a:t>d</a:t>
            </a:r>
            <a:r>
              <a:rPr lang="cs-CZ" sz="2400" dirty="0" smtClean="0"/>
              <a:t>oplňující výdaje jako součást projektu,</a:t>
            </a:r>
          </a:p>
          <a:p>
            <a:pPr lvl="1" algn="just"/>
            <a:r>
              <a:rPr lang="cs-CZ" sz="2400" dirty="0"/>
              <a:t>n</a:t>
            </a:r>
            <a:r>
              <a:rPr lang="cs-CZ" sz="2400" dirty="0" smtClean="0"/>
              <a:t>ákup nemovitostí.</a:t>
            </a:r>
          </a:p>
          <a:p>
            <a:pPr algn="just"/>
            <a:r>
              <a:rPr lang="cs-CZ" sz="2400" b="1" dirty="0" smtClean="0"/>
              <a:t>Nezpůsobilé </a:t>
            </a:r>
            <a:r>
              <a:rPr lang="cs-CZ" sz="2400" b="1" dirty="0"/>
              <a:t>výdaje: </a:t>
            </a:r>
            <a:endParaRPr lang="cs-CZ" sz="2400" b="1" dirty="0" smtClean="0"/>
          </a:p>
          <a:p>
            <a:pPr lvl="1" algn="just"/>
            <a:r>
              <a:rPr lang="cs-CZ" sz="2400" dirty="0" smtClean="0"/>
              <a:t>Traktory.</a:t>
            </a:r>
          </a:p>
          <a:p>
            <a:pPr marL="457200" lvl="1" indent="0" algn="just">
              <a:buNone/>
            </a:pPr>
            <a:endParaRPr lang="cs-CZ" sz="2400" smtClean="0"/>
          </a:p>
          <a:p>
            <a:pPr marL="457200" lvl="1" indent="0" algn="just">
              <a:buNone/>
            </a:pPr>
            <a:r>
              <a:rPr lang="cs-CZ" sz="2400" smtClean="0"/>
              <a:t>Ubytovací </a:t>
            </a:r>
            <a:r>
              <a:rPr lang="cs-CZ" sz="2400" dirty="0" smtClean="0"/>
              <a:t>zařízení nejméně 6 lůžek a nejvýše 40 lůžek- bez přistýlek (v tomto případě již samostatný funkční celek).</a:t>
            </a:r>
            <a:endParaRPr lang="cs-CZ" sz="2400" dirty="0"/>
          </a:p>
          <a:p>
            <a:pPr lvl="1" algn="just"/>
            <a:endParaRPr lang="cs-CZ" sz="26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1164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69999" y="925563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5 </a:t>
            </a:r>
            <a:r>
              <a:rPr lang="cs-CZ" sz="3200" b="1" dirty="0">
                <a:solidFill>
                  <a:srgbClr val="008000"/>
                </a:solidFill>
              </a:rPr>
              <a:t>Podpora jiného drobného podnikání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761059"/>
            <a:ext cx="8896214" cy="5040559"/>
          </a:xfrm>
        </p:spPr>
        <p:txBody>
          <a:bodyPr>
            <a:normAutofit/>
          </a:bodyPr>
          <a:lstStyle/>
          <a:p>
            <a:pPr algn="just"/>
            <a:r>
              <a:rPr lang="cs-CZ" sz="2400" dirty="0" smtClean="0"/>
              <a:t>Podporovány </a:t>
            </a:r>
            <a:r>
              <a:rPr lang="cs-CZ" sz="2400" dirty="0"/>
              <a:t>budou investice do vybraných nezemědělských činností dle Klasifikace ekonomických činností (CZ-NACE</a:t>
            </a:r>
            <a:r>
              <a:rPr lang="cs-CZ" sz="2400" dirty="0" smtClean="0"/>
              <a:t>): </a:t>
            </a:r>
          </a:p>
          <a:p>
            <a:pPr algn="just"/>
            <a:r>
              <a:rPr lang="cs-CZ" sz="2400" b="1" dirty="0" smtClean="0"/>
              <a:t>C</a:t>
            </a:r>
            <a:r>
              <a:rPr lang="cs-CZ" sz="2400" dirty="0" smtClean="0"/>
              <a:t> </a:t>
            </a:r>
            <a:r>
              <a:rPr lang="cs-CZ" sz="2400" dirty="0"/>
              <a:t>(Zpracovatelský průmysl s výjimkou činností v odvětví oceli, v uhelném průmyslu, v odvětví stavby lodí, v odvětví výroby syntetických vláken dle čl. 13 písm. a) NK (EU) č. 651/2014, a dále s výjimkou tříd 12.00 Výroba tabákových výrobků a 25.40 Výroba zbraní a střeliva</a:t>
            </a:r>
            <a:r>
              <a:rPr lang="cs-CZ" sz="2400" dirty="0" smtClean="0"/>
              <a:t>). </a:t>
            </a:r>
          </a:p>
          <a:p>
            <a:pPr algn="just"/>
            <a:r>
              <a:rPr lang="cs-CZ" sz="2400" b="1" dirty="0" smtClean="0"/>
              <a:t>F</a:t>
            </a:r>
            <a:r>
              <a:rPr lang="cs-CZ" sz="2400" dirty="0" smtClean="0"/>
              <a:t> </a:t>
            </a:r>
            <a:r>
              <a:rPr lang="cs-CZ" sz="2400" dirty="0"/>
              <a:t>(Stavebnictví s výjimkou skupiny 41.1 Developerská činnost</a:t>
            </a:r>
            <a:r>
              <a:rPr lang="cs-CZ" sz="2400" dirty="0" smtClean="0"/>
              <a:t>). </a:t>
            </a:r>
          </a:p>
          <a:p>
            <a:pPr algn="just"/>
            <a:r>
              <a:rPr lang="cs-CZ" sz="2400" b="1" dirty="0" smtClean="0"/>
              <a:t>G </a:t>
            </a:r>
            <a:r>
              <a:rPr lang="cs-CZ" sz="2400" dirty="0" smtClean="0"/>
              <a:t>(Velkoobchod </a:t>
            </a:r>
            <a:r>
              <a:rPr lang="cs-CZ" sz="2400" dirty="0"/>
              <a:t>a maloobchod; opravy a údržba motorových vozidel s výjimkou oddílu 46 a skupiny 47.3 Maloobchod s pohonnými hmotami ve specializovaných prodejnách</a:t>
            </a:r>
            <a:r>
              <a:rPr lang="cs-CZ" sz="2400" dirty="0" smtClean="0"/>
              <a:t>).</a:t>
            </a:r>
            <a:endParaRPr lang="cs-CZ" sz="2600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31556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ivatwel R25\Desktop\WP_20170425_12_04_15_Pro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8394" cy="6858000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4032448" cy="1656184"/>
          </a:xfrm>
        </p:spPr>
        <p:txBody>
          <a:bodyPr>
            <a:normAutofit fontScale="90000"/>
          </a:bodyPr>
          <a:lstStyle/>
          <a:p>
            <a:r>
              <a:rPr lang="cs-CZ" sz="4000" b="1" dirty="0" smtClean="0">
                <a:solidFill>
                  <a:schemeClr val="bg1"/>
                </a:solidFill>
              </a:rPr>
              <a:t>1. </a:t>
            </a:r>
            <a:r>
              <a:rPr lang="cs-CZ" sz="4000" b="1" dirty="0">
                <a:solidFill>
                  <a:schemeClr val="bg1"/>
                </a:solidFill>
              </a:rPr>
              <a:t>v</a:t>
            </a:r>
            <a:r>
              <a:rPr lang="cs-CZ" sz="4000" b="1" dirty="0" smtClean="0">
                <a:solidFill>
                  <a:schemeClr val="bg1"/>
                </a:solidFill>
              </a:rPr>
              <a:t>ýzva PRV </a:t>
            </a:r>
            <a:br>
              <a:rPr lang="cs-CZ" sz="4000" b="1" dirty="0" smtClean="0">
                <a:solidFill>
                  <a:schemeClr val="bg1"/>
                </a:solidFill>
              </a:rPr>
            </a:br>
            <a:r>
              <a:rPr lang="cs-CZ" sz="4000" b="1" dirty="0" smtClean="0">
                <a:solidFill>
                  <a:schemeClr val="bg1"/>
                </a:solidFill>
              </a:rPr>
              <a:t>MAS Sokolovsko</a:t>
            </a:r>
            <a:r>
              <a:rPr lang="cs-CZ" b="1" dirty="0" smtClean="0">
                <a:solidFill>
                  <a:schemeClr val="bg1"/>
                </a:solidFill>
              </a:rPr>
              <a:t/>
            </a:r>
            <a:br>
              <a:rPr lang="cs-CZ" b="1" dirty="0" smtClean="0">
                <a:solidFill>
                  <a:schemeClr val="bg1"/>
                </a:solidFill>
              </a:rPr>
            </a:br>
            <a:r>
              <a:rPr lang="cs-CZ" sz="2000" b="1" dirty="0" smtClean="0">
                <a:solidFill>
                  <a:schemeClr val="bg1"/>
                </a:solidFill>
              </a:rPr>
              <a:t>v rámci operace 19.2.1 Programu rozvoje venkova na období 2014 - 2020</a:t>
            </a:r>
            <a:endParaRPr lang="cs-CZ" sz="2000" b="1" dirty="0">
              <a:solidFill>
                <a:schemeClr val="bg1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647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5 </a:t>
            </a:r>
            <a:r>
              <a:rPr lang="cs-CZ" sz="3200" b="1" dirty="0">
                <a:solidFill>
                  <a:srgbClr val="008000"/>
                </a:solidFill>
              </a:rPr>
              <a:t>Podpora jiného drobného podnikání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0" y="1617043"/>
            <a:ext cx="9009856" cy="518771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sz="2700" b="1" dirty="0" smtClean="0"/>
              <a:t>I</a:t>
            </a:r>
            <a:r>
              <a:rPr lang="cs-CZ" sz="2700" dirty="0" smtClean="0"/>
              <a:t> </a:t>
            </a:r>
            <a:r>
              <a:rPr lang="cs-CZ" sz="2700" dirty="0"/>
              <a:t>(Ubytování, stravování a pohostinství</a:t>
            </a:r>
            <a:r>
              <a:rPr lang="cs-CZ" sz="2700" dirty="0" smtClean="0"/>
              <a:t>). </a:t>
            </a:r>
          </a:p>
          <a:p>
            <a:pPr algn="just"/>
            <a:r>
              <a:rPr lang="cs-CZ" sz="2700" b="1" dirty="0" smtClean="0"/>
              <a:t>J</a:t>
            </a:r>
            <a:r>
              <a:rPr lang="cs-CZ" sz="2700" dirty="0"/>
              <a:t> (Informační a </a:t>
            </a:r>
            <a:r>
              <a:rPr lang="cs-CZ" sz="2700" dirty="0" err="1" smtClean="0"/>
              <a:t>komunik</a:t>
            </a:r>
            <a:r>
              <a:rPr lang="cs-CZ" sz="2700" dirty="0" smtClean="0"/>
              <a:t>. </a:t>
            </a:r>
            <a:r>
              <a:rPr lang="cs-CZ" sz="2700" dirty="0"/>
              <a:t>činnosti s výjimkou </a:t>
            </a:r>
            <a:r>
              <a:rPr lang="cs-CZ" sz="2700" dirty="0" smtClean="0"/>
              <a:t>odd. </a:t>
            </a:r>
            <a:r>
              <a:rPr lang="cs-CZ" sz="2700" dirty="0"/>
              <a:t>60 a 61</a:t>
            </a:r>
            <a:r>
              <a:rPr lang="cs-CZ" sz="2700" dirty="0" smtClean="0"/>
              <a:t>). </a:t>
            </a:r>
          </a:p>
          <a:p>
            <a:pPr algn="just"/>
            <a:r>
              <a:rPr lang="cs-CZ" sz="2700" b="1" dirty="0" smtClean="0"/>
              <a:t>M</a:t>
            </a:r>
            <a:r>
              <a:rPr lang="cs-CZ" sz="2700" dirty="0" smtClean="0"/>
              <a:t> </a:t>
            </a:r>
            <a:r>
              <a:rPr lang="cs-CZ" sz="2700" dirty="0"/>
              <a:t>(Profesní, vědecké a </a:t>
            </a:r>
            <a:r>
              <a:rPr lang="cs-CZ" sz="2700" dirty="0" err="1" smtClean="0"/>
              <a:t>tech</a:t>
            </a:r>
            <a:r>
              <a:rPr lang="cs-CZ" sz="2700" dirty="0" smtClean="0"/>
              <a:t>. </a:t>
            </a:r>
            <a:r>
              <a:rPr lang="cs-CZ" sz="2700" dirty="0"/>
              <a:t>činnosti s výjimkou oddílu 70</a:t>
            </a:r>
            <a:r>
              <a:rPr lang="cs-CZ" sz="2700" dirty="0" smtClean="0"/>
              <a:t>). </a:t>
            </a:r>
          </a:p>
          <a:p>
            <a:pPr algn="just"/>
            <a:r>
              <a:rPr lang="cs-CZ" sz="2700" b="1" dirty="0" smtClean="0"/>
              <a:t>N</a:t>
            </a:r>
            <a:r>
              <a:rPr lang="cs-CZ" sz="2700" dirty="0" smtClean="0"/>
              <a:t> </a:t>
            </a:r>
            <a:r>
              <a:rPr lang="cs-CZ" sz="2700" dirty="0"/>
              <a:t>79 (Činnosti cestovních kanceláří </a:t>
            </a:r>
            <a:r>
              <a:rPr lang="cs-CZ" sz="2700" dirty="0" smtClean="0"/>
              <a:t>a </a:t>
            </a:r>
            <a:r>
              <a:rPr lang="cs-CZ" sz="2700" dirty="0" err="1" smtClean="0"/>
              <a:t>ost</a:t>
            </a:r>
            <a:r>
              <a:rPr lang="cs-CZ" sz="2700" dirty="0" smtClean="0"/>
              <a:t>. </a:t>
            </a:r>
            <a:r>
              <a:rPr lang="cs-CZ" sz="2700" dirty="0"/>
              <a:t>rezervační služby), N 81 (Činnosti související se stavbami a úpravou krajiny s výjimkou </a:t>
            </a:r>
            <a:r>
              <a:rPr lang="cs-CZ" sz="2700" dirty="0" err="1" smtClean="0"/>
              <a:t>sk</a:t>
            </a:r>
            <a:r>
              <a:rPr lang="cs-CZ" sz="2700" dirty="0" smtClean="0"/>
              <a:t>. </a:t>
            </a:r>
            <a:r>
              <a:rPr lang="cs-CZ" sz="2700" dirty="0"/>
              <a:t>81.1), N 82.1 (</a:t>
            </a:r>
            <a:r>
              <a:rPr lang="cs-CZ" sz="2700" dirty="0" err="1" smtClean="0"/>
              <a:t>Admin</a:t>
            </a:r>
            <a:r>
              <a:rPr lang="cs-CZ" sz="2700" dirty="0" smtClean="0"/>
              <a:t>. </a:t>
            </a:r>
            <a:r>
              <a:rPr lang="cs-CZ" sz="2700" dirty="0"/>
              <a:t>a kancelářské činnosti), N 82.3 (Pořádání konferencí a </a:t>
            </a:r>
            <a:r>
              <a:rPr lang="cs-CZ" sz="2700" dirty="0" err="1" smtClean="0"/>
              <a:t>hosp</a:t>
            </a:r>
            <a:r>
              <a:rPr lang="cs-CZ" sz="2700" dirty="0" smtClean="0"/>
              <a:t>. </a:t>
            </a:r>
            <a:r>
              <a:rPr lang="cs-CZ" sz="2700" dirty="0"/>
              <a:t>výstav), N 82.92 (Balicí činnosti</a:t>
            </a:r>
            <a:r>
              <a:rPr lang="cs-CZ" sz="2700" dirty="0" smtClean="0"/>
              <a:t>). </a:t>
            </a:r>
          </a:p>
          <a:p>
            <a:pPr algn="just"/>
            <a:r>
              <a:rPr lang="cs-CZ" sz="2700" b="1" dirty="0" smtClean="0"/>
              <a:t>P</a:t>
            </a:r>
            <a:r>
              <a:rPr lang="cs-CZ" sz="2700" dirty="0" smtClean="0"/>
              <a:t> </a:t>
            </a:r>
            <a:r>
              <a:rPr lang="cs-CZ" sz="2700" dirty="0"/>
              <a:t>85.59 (Ostatní vzdělávání j. n</a:t>
            </a:r>
            <a:r>
              <a:rPr lang="cs-CZ" sz="2700" dirty="0" smtClean="0"/>
              <a:t>.). </a:t>
            </a:r>
          </a:p>
          <a:p>
            <a:pPr algn="just"/>
            <a:r>
              <a:rPr lang="cs-CZ" sz="2700" b="1" dirty="0" smtClean="0"/>
              <a:t>R</a:t>
            </a:r>
            <a:r>
              <a:rPr lang="cs-CZ" sz="2700" dirty="0" smtClean="0"/>
              <a:t> </a:t>
            </a:r>
            <a:r>
              <a:rPr lang="cs-CZ" sz="2700" dirty="0"/>
              <a:t>93 (Sportovní, zábavní a rekreační činnosti</a:t>
            </a:r>
            <a:r>
              <a:rPr lang="cs-CZ" sz="2700" dirty="0" smtClean="0"/>
              <a:t>).</a:t>
            </a:r>
          </a:p>
          <a:p>
            <a:pPr algn="just"/>
            <a:r>
              <a:rPr lang="cs-CZ" sz="2800" b="1" dirty="0"/>
              <a:t>S </a:t>
            </a:r>
            <a:r>
              <a:rPr lang="cs-CZ" sz="2800" dirty="0"/>
              <a:t>95</a:t>
            </a:r>
            <a:r>
              <a:rPr lang="cs-CZ" sz="2800" b="1" dirty="0"/>
              <a:t> </a:t>
            </a:r>
            <a:r>
              <a:rPr lang="cs-CZ" sz="2800" dirty="0"/>
              <a:t>(Opravy počítačů a výrobků pro osobní potřebu a převážně pro domácnost) </a:t>
            </a:r>
            <a:r>
              <a:rPr lang="cs-CZ" sz="2800" b="1" dirty="0"/>
              <a:t>a S </a:t>
            </a:r>
            <a:r>
              <a:rPr lang="cs-CZ" sz="2800" dirty="0"/>
              <a:t>96</a:t>
            </a:r>
            <a:r>
              <a:rPr lang="cs-CZ" sz="2800" b="1" dirty="0"/>
              <a:t> </a:t>
            </a:r>
            <a:r>
              <a:rPr lang="cs-CZ" sz="2800" dirty="0"/>
              <a:t>(Poskytování ostatních osobních služeb</a:t>
            </a:r>
            <a:r>
              <a:rPr lang="cs-CZ" sz="2800" dirty="0" smtClean="0"/>
              <a:t>).</a:t>
            </a:r>
          </a:p>
          <a:p>
            <a:pPr algn="just"/>
            <a:r>
              <a:rPr lang="cs-CZ" sz="2800" b="1" dirty="0">
                <a:solidFill>
                  <a:srgbClr val="008000"/>
                </a:solidFill>
              </a:rPr>
              <a:t>Alokace </a:t>
            </a:r>
            <a:r>
              <a:rPr lang="cs-CZ" sz="2800" b="1" dirty="0" smtClean="0">
                <a:solidFill>
                  <a:srgbClr val="008000"/>
                </a:solidFill>
              </a:rPr>
              <a:t>2018: cca 5.000.000 </a:t>
            </a:r>
            <a:r>
              <a:rPr lang="cs-CZ" sz="2800" b="1" dirty="0">
                <a:solidFill>
                  <a:srgbClr val="008000"/>
                </a:solidFill>
              </a:rPr>
              <a:t>Kč</a:t>
            </a:r>
          </a:p>
          <a:p>
            <a:pPr algn="just"/>
            <a:endParaRPr lang="cs-CZ" sz="2800" dirty="0" smtClean="0"/>
          </a:p>
          <a:p>
            <a:pPr algn="just"/>
            <a:endParaRPr lang="cs-CZ" sz="2800" dirty="0"/>
          </a:p>
          <a:p>
            <a:pPr algn="just"/>
            <a:endParaRPr lang="cs-CZ" sz="2700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22664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92055" y="2581748"/>
            <a:ext cx="8559889" cy="847252"/>
          </a:xfrm>
        </p:spPr>
        <p:txBody>
          <a:bodyPr>
            <a:normAutofit/>
          </a:bodyPr>
          <a:lstStyle/>
          <a:p>
            <a:r>
              <a:rPr lang="cs-CZ" sz="4000" b="1" dirty="0" err="1" smtClean="0">
                <a:solidFill>
                  <a:srgbClr val="008000"/>
                </a:solidFill>
              </a:rPr>
              <a:t>Fiche</a:t>
            </a:r>
            <a:r>
              <a:rPr lang="cs-CZ" sz="4000" b="1" dirty="0" smtClean="0">
                <a:solidFill>
                  <a:srgbClr val="008000"/>
                </a:solidFill>
              </a:rPr>
              <a:t> 6: Rozvoj rekreačních funkcí lesa</a:t>
            </a:r>
            <a:endParaRPr lang="cs-CZ" sz="4000" b="1" dirty="0">
              <a:solidFill>
                <a:srgbClr val="008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20599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6 Rozvoj rekreačních </a:t>
            </a:r>
            <a:r>
              <a:rPr lang="cs-CZ" sz="3200" b="1" dirty="0">
                <a:solidFill>
                  <a:srgbClr val="008000"/>
                </a:solidFill>
              </a:rPr>
              <a:t>funkcí lesa</a:t>
            </a:r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2200" b="1" dirty="0">
                <a:solidFill>
                  <a:srgbClr val="008000"/>
                </a:solidFill>
              </a:rPr>
              <a:t>vazba </a:t>
            </a:r>
            <a:r>
              <a:rPr lang="cs-CZ" sz="2200" b="1" dirty="0" err="1">
                <a:solidFill>
                  <a:srgbClr val="008000"/>
                </a:solidFill>
              </a:rPr>
              <a:t>Fiche</a:t>
            </a:r>
            <a:r>
              <a:rPr lang="cs-CZ" sz="2200" b="1" dirty="0">
                <a:solidFill>
                  <a:srgbClr val="008000"/>
                </a:solidFill>
              </a:rPr>
              <a:t> na Nařízení PRV - </a:t>
            </a:r>
            <a:r>
              <a:rPr lang="cs-CZ" sz="2200" b="1" dirty="0" smtClean="0">
                <a:solidFill>
                  <a:srgbClr val="008000"/>
                </a:solidFill>
              </a:rPr>
              <a:t>čl.25, Neproduktivní investice v lesích</a:t>
            </a:r>
            <a:endParaRPr lang="cs-CZ" sz="2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628800"/>
            <a:ext cx="8896214" cy="5229200"/>
          </a:xfrm>
        </p:spPr>
        <p:txBody>
          <a:bodyPr>
            <a:noAutofit/>
          </a:bodyPr>
          <a:lstStyle/>
          <a:p>
            <a:pPr algn="just"/>
            <a:r>
              <a:rPr lang="cs-CZ" sz="2500" b="1" dirty="0" smtClean="0"/>
              <a:t>Příjemci: </a:t>
            </a:r>
            <a:r>
              <a:rPr lang="cs-CZ" sz="2500" dirty="0" smtClean="0"/>
              <a:t>vlastník, nájemce, pachtýř nebo vypůjčitel PUPFL, sdružení s právní subjektivitou a spolek vlastníků, nájemců, pachtýřů nebo vypůjčitelů PUPFL.</a:t>
            </a:r>
          </a:p>
          <a:p>
            <a:pPr algn="just"/>
            <a:r>
              <a:rPr lang="cs-CZ" sz="2500" b="1" dirty="0" smtClean="0"/>
              <a:t>Výše dotace: </a:t>
            </a:r>
            <a:r>
              <a:rPr lang="cs-CZ" sz="2500" dirty="0" smtClean="0"/>
              <a:t>100 %.</a:t>
            </a:r>
          </a:p>
          <a:p>
            <a:pPr algn="just"/>
            <a:r>
              <a:rPr lang="cs-CZ" sz="2500" b="1" dirty="0" smtClean="0"/>
              <a:t>Způsobilé výdaje: </a:t>
            </a:r>
            <a:r>
              <a:rPr lang="cs-CZ" sz="2500" dirty="0" smtClean="0"/>
              <a:t>opatření k posílení rekreační funkce lesa, značení, výstavba a rekonstrukce stezek pro turisty do šíře 2 m, značení významných přírodních prvků, výstavba herních prvků a naučných prvků, fitness prvků, opatření k usměrňování návštěvnosti území, zřizování odpočinkových stanovišť, přístřešků, informačních tabulí, závory), opatření k údržbě lesního prostředí, zařízení k odkládání odpadků, opatření k zajištění bezpečnosti návštěvníků lesa (mostky, lávky, zábradlí, stupně), nákup pozemku.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33909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err="1" smtClean="0">
                <a:solidFill>
                  <a:srgbClr val="008000"/>
                </a:solidFill>
              </a:rPr>
              <a:t>Fiche</a:t>
            </a:r>
            <a:r>
              <a:rPr lang="cs-CZ" sz="3200" b="1" dirty="0" smtClean="0">
                <a:solidFill>
                  <a:srgbClr val="008000"/>
                </a:solidFill>
              </a:rPr>
              <a:t> 6 Rozvoj rekreačních </a:t>
            </a:r>
            <a:r>
              <a:rPr lang="cs-CZ" sz="3200" b="1" dirty="0">
                <a:solidFill>
                  <a:srgbClr val="008000"/>
                </a:solidFill>
              </a:rPr>
              <a:t>funkcí </a:t>
            </a:r>
            <a:r>
              <a:rPr lang="cs-CZ" sz="3200" b="1" dirty="0" smtClean="0">
                <a:solidFill>
                  <a:srgbClr val="008000"/>
                </a:solidFill>
              </a:rPr>
              <a:t>lesa</a:t>
            </a:r>
            <a:endParaRPr lang="cs-CZ" sz="2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5889" y="1484784"/>
            <a:ext cx="8896214" cy="5301208"/>
          </a:xfrm>
        </p:spPr>
        <p:txBody>
          <a:bodyPr>
            <a:noAutofit/>
          </a:bodyPr>
          <a:lstStyle/>
          <a:p>
            <a:pPr algn="just"/>
            <a:r>
              <a:rPr lang="cs-CZ" sz="2400" dirty="0" smtClean="0"/>
              <a:t>Projekt lze realizovat na PUPFL s výjimkou zvláště chráněných území a oblastí NATURA 2000.</a:t>
            </a:r>
          </a:p>
          <a:p>
            <a:pPr algn="just"/>
            <a:r>
              <a:rPr lang="cs-CZ" sz="2400" b="1" dirty="0" smtClean="0"/>
              <a:t>Nezpůsobilé výdaje: </a:t>
            </a:r>
            <a:r>
              <a:rPr lang="cs-CZ" sz="2400" dirty="0" smtClean="0"/>
              <a:t>stezky širší než 2 metry a lesní cesty, které budou využívány převážně pro účely lesního hospodářství, novou výsadbu/obnovu zeleně, provozní výdaje, následnou údržbu a péči, stavební výdaje na stavební obnovu a zhodnocení kulturního dědictví venkova.</a:t>
            </a:r>
          </a:p>
          <a:p>
            <a:pPr algn="just"/>
            <a:endParaRPr lang="cs-CZ" sz="2400" dirty="0"/>
          </a:p>
          <a:p>
            <a:pPr marL="0" indent="0" algn="just">
              <a:buNone/>
            </a:pPr>
            <a:endParaRPr lang="cs-CZ" sz="2400" dirty="0" smtClean="0"/>
          </a:p>
          <a:p>
            <a:pPr marL="0" indent="0" algn="just">
              <a:buNone/>
            </a:pPr>
            <a:endParaRPr lang="cs-CZ" sz="2400" dirty="0"/>
          </a:p>
          <a:p>
            <a:pPr marL="0" indent="0" algn="just">
              <a:buNone/>
            </a:pPr>
            <a:endParaRPr lang="cs-CZ" sz="2400" dirty="0"/>
          </a:p>
          <a:p>
            <a:pPr algn="just"/>
            <a:r>
              <a:rPr lang="cs-CZ" sz="2400" b="1" dirty="0">
                <a:solidFill>
                  <a:srgbClr val="008000"/>
                </a:solidFill>
              </a:rPr>
              <a:t>Alokace </a:t>
            </a:r>
            <a:r>
              <a:rPr lang="cs-CZ" sz="2400" b="1" dirty="0" smtClean="0">
                <a:solidFill>
                  <a:srgbClr val="008000"/>
                </a:solidFill>
              </a:rPr>
              <a:t>2018:  5.500.000 </a:t>
            </a:r>
            <a:r>
              <a:rPr lang="cs-CZ" sz="2400" b="1" dirty="0">
                <a:solidFill>
                  <a:srgbClr val="008000"/>
                </a:solidFill>
              </a:rPr>
              <a:t>Kč</a:t>
            </a:r>
          </a:p>
          <a:p>
            <a:pPr algn="just"/>
            <a:endParaRPr lang="cs-CZ" sz="2400" dirty="0" smtClean="0"/>
          </a:p>
          <a:p>
            <a:pPr algn="just"/>
            <a:endParaRPr lang="cs-CZ" sz="24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36434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5640" y="-22448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92055" y="2576795"/>
            <a:ext cx="8559889" cy="847252"/>
          </a:xfrm>
        </p:spPr>
        <p:txBody>
          <a:bodyPr>
            <a:noAutofit/>
          </a:bodyPr>
          <a:lstStyle/>
          <a:p>
            <a:r>
              <a:rPr lang="cs-CZ" sz="2800" b="1" dirty="0" err="1" smtClean="0">
                <a:solidFill>
                  <a:srgbClr val="008000"/>
                </a:solidFill>
              </a:rPr>
              <a:t>Fiche</a:t>
            </a:r>
            <a:r>
              <a:rPr lang="cs-CZ" sz="2800" b="1" dirty="0" smtClean="0">
                <a:solidFill>
                  <a:srgbClr val="008000"/>
                </a:solidFill>
              </a:rPr>
              <a:t> 7</a:t>
            </a:r>
            <a:r>
              <a:rPr lang="cs-CZ" sz="2800" b="1" dirty="0">
                <a:solidFill>
                  <a:srgbClr val="008000"/>
                </a:solidFill>
              </a:rPr>
              <a:t>: Spolupráce subjektů v zemědělství a zpracování zemědělských produktů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34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24571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69998" y="1124744"/>
            <a:ext cx="8478465" cy="1656184"/>
          </a:xfrm>
        </p:spPr>
        <p:txBody>
          <a:bodyPr>
            <a:normAutofit fontScale="90000"/>
          </a:bodyPr>
          <a:lstStyle/>
          <a:p>
            <a:pPr algn="l"/>
            <a:r>
              <a:rPr lang="cs-CZ" sz="2700" b="1" dirty="0" err="1">
                <a:solidFill>
                  <a:srgbClr val="008000"/>
                </a:solidFill>
              </a:rPr>
              <a:t>Fiche</a:t>
            </a:r>
            <a:r>
              <a:rPr lang="cs-CZ" sz="2700" b="1" dirty="0">
                <a:solidFill>
                  <a:srgbClr val="008000"/>
                </a:solidFill>
              </a:rPr>
              <a:t> 7  Spolupráce subjektů v zemědělství a zpracování zemědělských produktů</a:t>
            </a:r>
            <a:r>
              <a:rPr lang="cs-CZ" sz="3200" b="1" dirty="0">
                <a:solidFill>
                  <a:srgbClr val="FFFF00"/>
                </a:solidFill>
              </a:rPr>
              <a:t/>
            </a:r>
            <a:br>
              <a:rPr lang="cs-CZ" sz="3200" b="1" dirty="0">
                <a:solidFill>
                  <a:srgbClr val="FFFF00"/>
                </a:solidFill>
              </a:rPr>
            </a:br>
            <a:r>
              <a:rPr lang="cs-CZ" sz="2200" b="1" dirty="0">
                <a:solidFill>
                  <a:srgbClr val="008000"/>
                </a:solidFill>
              </a:rPr>
              <a:t>vazba </a:t>
            </a:r>
            <a:r>
              <a:rPr lang="cs-CZ" sz="2200" b="1" dirty="0" err="1">
                <a:solidFill>
                  <a:srgbClr val="008000"/>
                </a:solidFill>
              </a:rPr>
              <a:t>Fiche</a:t>
            </a:r>
            <a:r>
              <a:rPr lang="cs-CZ" sz="2200" b="1" dirty="0">
                <a:solidFill>
                  <a:srgbClr val="008000"/>
                </a:solidFill>
              </a:rPr>
              <a:t> na Nařízení PRV - čl.35, </a:t>
            </a:r>
            <a:r>
              <a:rPr lang="cs-CZ" sz="2200" b="1" dirty="0" smtClean="0">
                <a:solidFill>
                  <a:srgbClr val="008000"/>
                </a:solidFill>
              </a:rPr>
              <a:t>odst. 2., písm. d) Horizontální a vertikální spolupráce mezi účastníky krátkých dodavatelských řetězců a místních trhů</a:t>
            </a:r>
            <a:r>
              <a:rPr lang="cs-CZ" sz="3200" b="1" dirty="0">
                <a:solidFill>
                  <a:srgbClr val="008000"/>
                </a:solidFill>
              </a:rPr>
              <a:t/>
            </a:r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FFFF00"/>
                </a:solidFill>
              </a:rPr>
              <a:t/>
            </a:r>
            <a:br>
              <a:rPr lang="cs-CZ" sz="3200" b="1" dirty="0">
                <a:solidFill>
                  <a:srgbClr val="FFFF00"/>
                </a:solidFill>
              </a:rPr>
            </a:br>
            <a:endParaRPr lang="cs-CZ" sz="2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23893" y="2492896"/>
            <a:ext cx="8896214" cy="2708920"/>
          </a:xfrm>
        </p:spPr>
        <p:txBody>
          <a:bodyPr>
            <a:noAutofit/>
          </a:bodyPr>
          <a:lstStyle/>
          <a:p>
            <a:pPr algn="just"/>
            <a:r>
              <a:rPr lang="cs-CZ" sz="2500" b="1" dirty="0" smtClean="0"/>
              <a:t>Příjemci: </a:t>
            </a:r>
            <a:r>
              <a:rPr lang="cs-CZ" sz="2500" dirty="0" smtClean="0"/>
              <a:t>uskupení min. 2 subjektů, kterými jsou: zemědělský podnikatel, obec nebo dobrovolný svazek obcí, výrobce potravin nebo surovin určených pro lidskou spotřebu, NNO zastupující zemědělce nebo zpracovatele potravin.</a:t>
            </a:r>
          </a:p>
          <a:p>
            <a:pPr algn="just"/>
            <a:r>
              <a:rPr lang="cs-CZ" sz="2500" b="1" dirty="0" smtClean="0"/>
              <a:t>Výše dotace: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2100" dirty="0"/>
              <a:t>v</a:t>
            </a:r>
            <a:r>
              <a:rPr lang="cs-CZ" sz="2100" dirty="0" smtClean="0"/>
              <a:t>ýdaje na spolupráci : 50 %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2100" dirty="0"/>
              <a:t>v</a:t>
            </a:r>
            <a:r>
              <a:rPr lang="cs-CZ" sz="2100" dirty="0" smtClean="0"/>
              <a:t>ýdaje na konkrétní projekty spojené s prováděním podnikatelského plánu spolupráce:  25 % velké podniky, 35 % střední podniky a 45 % malé podniky</a:t>
            </a:r>
          </a:p>
          <a:p>
            <a:pPr algn="just"/>
            <a:r>
              <a:rPr lang="cs-CZ" sz="2500" dirty="0" smtClean="0"/>
              <a:t>Velikost podniku se určuje dle největšího v uskupení.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75252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32767" y="1196752"/>
            <a:ext cx="8478465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FFFF00"/>
                </a:solidFill>
              </a:rPr>
              <a:t/>
            </a:r>
            <a:br>
              <a:rPr lang="cs-CZ" sz="3200" b="1" dirty="0">
                <a:solidFill>
                  <a:srgbClr val="FFFF00"/>
                </a:solidFill>
              </a:rPr>
            </a:br>
            <a:r>
              <a:rPr lang="cs-CZ" sz="3200" b="1" dirty="0" err="1">
                <a:solidFill>
                  <a:srgbClr val="008000"/>
                </a:solidFill>
              </a:rPr>
              <a:t>Fiche</a:t>
            </a:r>
            <a:r>
              <a:rPr lang="cs-CZ" sz="3200" b="1" dirty="0">
                <a:solidFill>
                  <a:srgbClr val="008000"/>
                </a:solidFill>
              </a:rPr>
              <a:t> 7  Spolupráce subjektů v zemědělství a zpracování zemědělských produktů</a:t>
            </a:r>
            <a:br>
              <a:rPr lang="cs-CZ" sz="3200" b="1" dirty="0">
                <a:solidFill>
                  <a:srgbClr val="008000"/>
                </a:solidFill>
              </a:rPr>
            </a:br>
            <a:r>
              <a:rPr lang="cs-CZ" sz="3200" b="1" dirty="0">
                <a:solidFill>
                  <a:srgbClr val="FFFF00"/>
                </a:solidFill>
              </a:rPr>
              <a:t/>
            </a:r>
            <a:br>
              <a:rPr lang="cs-CZ" sz="3200" b="1" dirty="0">
                <a:solidFill>
                  <a:srgbClr val="FFFF00"/>
                </a:solidFill>
              </a:rPr>
            </a:br>
            <a:endParaRPr lang="cs-CZ" sz="2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23893" y="1844824"/>
            <a:ext cx="8896214" cy="4680520"/>
          </a:xfrm>
        </p:spPr>
        <p:txBody>
          <a:bodyPr>
            <a:noAutofit/>
          </a:bodyPr>
          <a:lstStyle/>
          <a:p>
            <a:pPr algn="just"/>
            <a:r>
              <a:rPr lang="cs-CZ" sz="2500" b="1" dirty="0" smtClean="0"/>
              <a:t>Způsobilé výdaje: </a:t>
            </a:r>
            <a:r>
              <a:rPr lang="cs-CZ" sz="2500" dirty="0" smtClean="0"/>
              <a:t>investiční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2100" dirty="0"/>
              <a:t>v</a:t>
            </a:r>
            <a:r>
              <a:rPr lang="cs-CZ" sz="2100" dirty="0" smtClean="0"/>
              <a:t>ýdaje na spolupráci (i neinvestiční): vypracování podnikatelského plánu spolupráce v souvislosti s projektem, náklady na propagační činnost KDŘ nebo místního trhu.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sz="2100" dirty="0" smtClean="0"/>
              <a:t>Přímé investiční výdaje na projekty spojené s prováděním podnikatelského plánu spolupráce v souvislosti se společným prodejem v místní prodejně, společným prodejem ze dvora, společnou organizací přímého prodeje spotřebiteli (tzv. </a:t>
            </a:r>
            <a:r>
              <a:rPr lang="cs-CZ" sz="2100" dirty="0" err="1" smtClean="0"/>
              <a:t>bedýnkový</a:t>
            </a:r>
            <a:r>
              <a:rPr lang="cs-CZ" sz="2100" dirty="0" smtClean="0"/>
              <a:t> prodej): společné pořízení strojů, technologie, zařízení a vybavení (vybavení prodejny, pořízení prodejního stánku, vybavení tržiště, investice do technologie na úpravu produktů k prodeji, investice vedoucí ke zvyšování a monitorování kvality produktů, společná pojízdná prodejna), nová výstavba či modernizace nemovitého majetku, investiční náklady na pořízení e-</a:t>
            </a:r>
            <a:r>
              <a:rPr lang="cs-CZ" sz="2100" dirty="0" err="1" smtClean="0"/>
              <a:t>shopu</a:t>
            </a:r>
            <a:r>
              <a:rPr lang="cs-CZ" sz="2100" dirty="0" smtClean="0"/>
              <a:t> .</a:t>
            </a:r>
          </a:p>
          <a:p>
            <a:pPr algn="just"/>
            <a:r>
              <a:rPr lang="cs-CZ" sz="2400" b="1" dirty="0">
                <a:solidFill>
                  <a:srgbClr val="008000"/>
                </a:solidFill>
              </a:rPr>
              <a:t>Alokace 2018:  1</a:t>
            </a:r>
            <a:r>
              <a:rPr lang="cs-CZ" sz="2400" b="1" dirty="0" smtClean="0">
                <a:solidFill>
                  <a:srgbClr val="008000"/>
                </a:solidFill>
              </a:rPr>
              <a:t>.000.000 </a:t>
            </a:r>
            <a:r>
              <a:rPr lang="cs-CZ" sz="2400" b="1" dirty="0">
                <a:solidFill>
                  <a:srgbClr val="008000"/>
                </a:solidFill>
              </a:rPr>
              <a:t>Kč</a:t>
            </a:r>
          </a:p>
          <a:p>
            <a:pPr marL="457200" lvl="1" indent="0" algn="just">
              <a:buNone/>
            </a:pPr>
            <a:endParaRPr lang="cs-CZ" sz="2100" dirty="0" smtClean="0"/>
          </a:p>
          <a:p>
            <a:pPr marL="457200" lvl="1" indent="0" algn="just">
              <a:buNone/>
            </a:pPr>
            <a:endParaRPr lang="cs-CZ" sz="21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03490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95536" y="879523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500" b="1" dirty="0" smtClean="0">
                <a:solidFill>
                  <a:srgbClr val="008000"/>
                </a:solidFill>
              </a:rPr>
              <a:t>Portál farmáře </a:t>
            </a:r>
            <a:endParaRPr lang="cs-CZ" sz="35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25834" y="1846681"/>
            <a:ext cx="8622630" cy="4606655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sz="3000" dirty="0" smtClean="0"/>
              <a:t>Základním komunikačním nástrojem.</a:t>
            </a:r>
          </a:p>
          <a:p>
            <a:pPr algn="just"/>
            <a:r>
              <a:rPr lang="cs-CZ" sz="3000" dirty="0" smtClean="0"/>
              <a:t>Elektronické prostředí sloužící k podávání žádostí o dotaci (vč. Příloh), sledování realizace, monitoringu.</a:t>
            </a:r>
          </a:p>
          <a:p>
            <a:pPr algn="just"/>
            <a:r>
              <a:rPr lang="cs-CZ" sz="3000" dirty="0" smtClean="0"/>
              <a:t>Vstup přes </a:t>
            </a:r>
            <a:r>
              <a:rPr lang="cs-CZ" sz="3000" dirty="0" smtClean="0">
                <a:hlinkClick r:id="rId4"/>
              </a:rPr>
              <a:t>www.szif.cz</a:t>
            </a:r>
            <a:r>
              <a:rPr lang="cs-CZ" sz="3000" dirty="0" smtClean="0"/>
              <a:t> nebo přes </a:t>
            </a:r>
            <a:r>
              <a:rPr lang="cs-CZ" sz="3000" dirty="0" smtClean="0">
                <a:hlinkClick r:id="rId5"/>
              </a:rPr>
              <a:t>www.eagri.cz</a:t>
            </a:r>
            <a:r>
              <a:rPr lang="cs-CZ" sz="3000" dirty="0" smtClean="0"/>
              <a:t>.</a:t>
            </a:r>
          </a:p>
          <a:p>
            <a:pPr algn="just"/>
            <a:r>
              <a:rPr lang="cs-CZ" sz="3000" dirty="0" smtClean="0"/>
              <a:t>Za strany SZIF jsou žadateli  do schránky na Portálu farmáře zasílány informace o průběhu administrace podaných žádostí.</a:t>
            </a:r>
          </a:p>
          <a:p>
            <a:pPr algn="just"/>
            <a:r>
              <a:rPr lang="cs-CZ" sz="3000" dirty="0" smtClean="0"/>
              <a:t>Přístup lze zdarma zřídit v Karlových </a:t>
            </a:r>
            <a:r>
              <a:rPr lang="cs-CZ" sz="3000" dirty="0"/>
              <a:t>Varech (Závodní </a:t>
            </a:r>
            <a:r>
              <a:rPr lang="cs-CZ" sz="3000" dirty="0" smtClean="0"/>
              <a:t>152,Tašovice</a:t>
            </a:r>
            <a:r>
              <a:rPr lang="cs-CZ" sz="3000" dirty="0"/>
              <a:t>, 360 18 Karlovy Vary </a:t>
            </a:r>
            <a:r>
              <a:rPr lang="cs-CZ" sz="3000" dirty="0" smtClean="0"/>
              <a:t>- Oddělení </a:t>
            </a:r>
            <a:r>
              <a:rPr lang="cs-CZ" sz="3000" dirty="0"/>
              <a:t>příjmu žádostí a LPIS pro Karlovarský a Ústecký </a:t>
            </a:r>
            <a:r>
              <a:rPr lang="cs-CZ" sz="3000" dirty="0" smtClean="0"/>
              <a:t>kraj).</a:t>
            </a:r>
          </a:p>
          <a:p>
            <a:pPr algn="just"/>
            <a:endParaRPr lang="cs-CZ" sz="7000" dirty="0" smtClean="0"/>
          </a:p>
          <a:p>
            <a:pPr algn="just"/>
            <a:endParaRPr lang="cs-CZ" sz="7000" dirty="0" smtClean="0"/>
          </a:p>
          <a:p>
            <a:pPr marL="0" indent="0" algn="just">
              <a:buNone/>
            </a:pPr>
            <a:endParaRPr lang="cs-CZ" sz="78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37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08717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95536" y="879523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500" b="1" dirty="0" smtClean="0">
                <a:solidFill>
                  <a:srgbClr val="008000"/>
                </a:solidFill>
              </a:rPr>
              <a:t>Shrnutí</a:t>
            </a:r>
            <a:endParaRPr lang="cs-CZ" sz="35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25834" y="1846681"/>
            <a:ext cx="8622630" cy="4606655"/>
          </a:xfrm>
        </p:spPr>
        <p:txBody>
          <a:bodyPr>
            <a:normAutofit/>
          </a:bodyPr>
          <a:lstStyle/>
          <a:p>
            <a:pPr algn="just"/>
            <a:r>
              <a:rPr lang="cs-CZ" sz="3000" dirty="0" smtClean="0"/>
              <a:t>Plánované vyhlášení 2. výzvy: 	</a:t>
            </a:r>
            <a:r>
              <a:rPr lang="cs-CZ" sz="3000" b="1" dirty="0" smtClean="0">
                <a:solidFill>
                  <a:schemeClr val="accent2"/>
                </a:solidFill>
              </a:rPr>
              <a:t>únor 2018</a:t>
            </a:r>
          </a:p>
          <a:p>
            <a:pPr algn="just"/>
            <a:r>
              <a:rPr lang="cs-CZ" sz="3000" dirty="0" smtClean="0"/>
              <a:t>V plánu vyhlášení:			</a:t>
            </a:r>
            <a:r>
              <a:rPr lang="cs-CZ" sz="3000" b="1" dirty="0" smtClean="0">
                <a:solidFill>
                  <a:schemeClr val="accent2"/>
                </a:solidFill>
              </a:rPr>
              <a:t>7 </a:t>
            </a:r>
            <a:r>
              <a:rPr lang="cs-CZ" sz="3000" b="1" dirty="0" err="1" smtClean="0">
                <a:solidFill>
                  <a:schemeClr val="accent2"/>
                </a:solidFill>
              </a:rPr>
              <a:t>Fichí</a:t>
            </a:r>
            <a:endParaRPr lang="cs-CZ" sz="3000" b="1" dirty="0" smtClean="0">
              <a:solidFill>
                <a:schemeClr val="accent2"/>
              </a:solidFill>
            </a:endParaRPr>
          </a:p>
          <a:p>
            <a:pPr algn="just"/>
            <a:r>
              <a:rPr lang="cs-CZ" sz="3000" dirty="0" smtClean="0"/>
              <a:t>Alokace pro rok 2018: 		</a:t>
            </a:r>
            <a:r>
              <a:rPr lang="cs-CZ" sz="3000" b="1" dirty="0" smtClean="0">
                <a:solidFill>
                  <a:schemeClr val="accent2"/>
                </a:solidFill>
              </a:rPr>
              <a:t>cca 27 milionů Kč</a:t>
            </a:r>
          </a:p>
          <a:p>
            <a:pPr algn="just"/>
            <a:r>
              <a:rPr lang="cs-CZ" sz="3000" dirty="0"/>
              <a:t>k</a:t>
            </a:r>
            <a:r>
              <a:rPr lang="cs-CZ" sz="3000" dirty="0" smtClean="0"/>
              <a:t>onzultace na MAS:			</a:t>
            </a:r>
            <a:r>
              <a:rPr lang="cs-CZ" sz="3000" b="1" dirty="0" smtClean="0">
                <a:solidFill>
                  <a:schemeClr val="accent2"/>
                </a:solidFill>
              </a:rPr>
              <a:t>kdykoliv</a:t>
            </a:r>
          </a:p>
          <a:p>
            <a:pPr algn="just"/>
            <a:r>
              <a:rPr lang="cs-CZ" sz="3000" dirty="0" smtClean="0"/>
              <a:t>Portál farmáře:				</a:t>
            </a:r>
            <a:r>
              <a:rPr lang="cs-CZ" sz="3000" b="1" dirty="0" smtClean="0">
                <a:solidFill>
                  <a:schemeClr val="accent2"/>
                </a:solidFill>
              </a:rPr>
              <a:t>nutný přístup</a:t>
            </a:r>
          </a:p>
          <a:p>
            <a:pPr algn="just"/>
            <a:r>
              <a:rPr lang="cs-CZ" sz="3000" dirty="0" smtClean="0"/>
              <a:t>Řídit se:					</a:t>
            </a:r>
            <a:r>
              <a:rPr lang="cs-CZ" sz="2600" b="1" dirty="0" smtClean="0">
                <a:solidFill>
                  <a:schemeClr val="accent2"/>
                </a:solidFill>
              </a:rPr>
              <a:t>Pravidly pro žadatele</a:t>
            </a:r>
          </a:p>
          <a:p>
            <a:pPr algn="just"/>
            <a:endParaRPr lang="cs-CZ" sz="7000" dirty="0" smtClean="0"/>
          </a:p>
          <a:p>
            <a:pPr marL="0" indent="0" algn="just">
              <a:buNone/>
            </a:pPr>
            <a:endParaRPr lang="cs-CZ" sz="78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38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57486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01662" y="908721"/>
            <a:ext cx="7772400" cy="1440159"/>
          </a:xfrm>
        </p:spPr>
        <p:txBody>
          <a:bodyPr>
            <a:normAutofit fontScale="90000"/>
          </a:bodyPr>
          <a:lstStyle/>
          <a:p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/>
              <a:t/>
            </a:r>
            <a:br>
              <a:rPr lang="cs-CZ" sz="3200" dirty="0"/>
            </a:br>
            <a:endParaRPr lang="cs-CZ" sz="4000" b="1" dirty="0"/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691680" y="1844824"/>
            <a:ext cx="5760640" cy="3600400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rgbClr val="008000"/>
                </a:solidFill>
              </a:rPr>
              <a:t>Mgr. Michaela </a:t>
            </a:r>
            <a:r>
              <a:rPr lang="cs-CZ" sz="2000" b="1" dirty="0" err="1" smtClean="0">
                <a:solidFill>
                  <a:srgbClr val="008000"/>
                </a:solidFill>
              </a:rPr>
              <a:t>Polláková</a:t>
            </a:r>
            <a:endParaRPr lang="cs-CZ" sz="2000" b="1" dirty="0" smtClean="0">
              <a:solidFill>
                <a:srgbClr val="008000"/>
              </a:solidFill>
            </a:endParaRPr>
          </a:p>
          <a:p>
            <a:endParaRPr lang="cs-CZ" sz="2000" b="1" dirty="0" smtClean="0">
              <a:solidFill>
                <a:srgbClr val="008000"/>
              </a:solidFill>
            </a:endParaRPr>
          </a:p>
          <a:p>
            <a:pPr algn="l"/>
            <a:r>
              <a:rPr lang="cs-CZ" sz="2000" b="1" dirty="0" smtClean="0">
                <a:solidFill>
                  <a:srgbClr val="008000"/>
                </a:solidFill>
              </a:rPr>
              <a:t>E-mail:</a:t>
            </a:r>
            <a:r>
              <a:rPr lang="cs-CZ" sz="2000" b="1" dirty="0">
                <a:solidFill>
                  <a:srgbClr val="008000"/>
                </a:solidFill>
              </a:rPr>
              <a:t> </a:t>
            </a:r>
            <a:r>
              <a:rPr lang="cs-CZ" sz="2000" b="1" dirty="0" smtClean="0">
                <a:solidFill>
                  <a:srgbClr val="008000"/>
                </a:solidFill>
              </a:rPr>
              <a:t>		pollakova@mas-sokolovsko.eu</a:t>
            </a:r>
          </a:p>
          <a:p>
            <a:pPr algn="l"/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b="1" dirty="0" smtClean="0">
                <a:solidFill>
                  <a:srgbClr val="008000"/>
                </a:solidFill>
              </a:rPr>
              <a:t>Telefon: 		731 112 671</a:t>
            </a:r>
          </a:p>
          <a:p>
            <a:pPr algn="l"/>
            <a:r>
              <a:rPr lang="cs-CZ" sz="2000" b="1" dirty="0" smtClean="0">
                <a:solidFill>
                  <a:srgbClr val="008000"/>
                </a:solidFill>
              </a:rPr>
              <a:t>	</a:t>
            </a:r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dirty="0" smtClean="0"/>
              <a:t>Sídlo: 		Nám. Míru 230, 356 01 Březová</a:t>
            </a:r>
          </a:p>
          <a:p>
            <a:pPr algn="l"/>
            <a:endParaRPr lang="cs-CZ" sz="2000" dirty="0" smtClean="0"/>
          </a:p>
          <a:p>
            <a:pPr algn="l"/>
            <a:r>
              <a:rPr lang="cs-CZ" sz="2000" dirty="0" smtClean="0"/>
              <a:t>Kancelář:	Ondříčkova 537, Sokolov</a:t>
            </a:r>
          </a:p>
          <a:p>
            <a:pPr algn="l"/>
            <a:endParaRPr lang="cs-CZ" sz="2200" dirty="0" smtClean="0">
              <a:solidFill>
                <a:srgbClr val="00B050"/>
              </a:solidFill>
            </a:endParaRPr>
          </a:p>
          <a:p>
            <a:pPr algn="l"/>
            <a:endParaRPr lang="cs-CZ" sz="2800" dirty="0">
              <a:solidFill>
                <a:srgbClr val="00B05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79162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smtClean="0">
                <a:solidFill>
                  <a:srgbClr val="008000"/>
                </a:solidFill>
              </a:rPr>
              <a:t>Základní údaje o 1. výzvě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761059"/>
            <a:ext cx="8896213" cy="4985394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cs-CZ" b="1" dirty="0"/>
              <a:t>Termín vyhlášení výzvy: </a:t>
            </a:r>
            <a:r>
              <a:rPr lang="cs-CZ" dirty="0"/>
              <a:t>	    </a:t>
            </a:r>
            <a:r>
              <a:rPr lang="cs-CZ" dirty="0" smtClean="0"/>
              <a:t>	</a:t>
            </a:r>
            <a:r>
              <a:rPr lang="cs-CZ" b="1" dirty="0" smtClean="0">
                <a:solidFill>
                  <a:schemeClr val="accent2">
                    <a:lumMod val="75000"/>
                  </a:schemeClr>
                </a:solidFill>
              </a:rPr>
              <a:t>20</a:t>
            </a:r>
            <a:r>
              <a:rPr lang="cs-CZ" b="1" dirty="0">
                <a:solidFill>
                  <a:schemeClr val="accent2">
                    <a:lumMod val="75000"/>
                  </a:schemeClr>
                </a:solidFill>
              </a:rPr>
              <a:t>. února 2017</a:t>
            </a:r>
          </a:p>
          <a:p>
            <a:pPr>
              <a:spcAft>
                <a:spcPts val="1200"/>
              </a:spcAft>
            </a:pPr>
            <a:r>
              <a:rPr lang="cs-CZ" b="1" dirty="0"/>
              <a:t>Termín příjmu žádostí:  </a:t>
            </a:r>
            <a:r>
              <a:rPr lang="cs-CZ" dirty="0"/>
              <a:t>	   </a:t>
            </a:r>
            <a:r>
              <a:rPr lang="cs-CZ" dirty="0" smtClean="0"/>
              <a:t>	</a:t>
            </a:r>
            <a:r>
              <a:rPr lang="cs-CZ" b="1" dirty="0" smtClean="0">
                <a:solidFill>
                  <a:schemeClr val="accent2">
                    <a:lumMod val="75000"/>
                  </a:schemeClr>
                </a:solidFill>
              </a:rPr>
              <a:t>od </a:t>
            </a:r>
            <a:r>
              <a:rPr lang="cs-CZ" b="1" dirty="0">
                <a:solidFill>
                  <a:schemeClr val="accent2">
                    <a:lumMod val="75000"/>
                  </a:schemeClr>
                </a:solidFill>
              </a:rPr>
              <a:t>13.3.2017 do </a:t>
            </a:r>
            <a:r>
              <a:rPr lang="cs-CZ" b="1" dirty="0" smtClean="0">
                <a:solidFill>
                  <a:schemeClr val="accent2">
                    <a:lumMod val="75000"/>
                  </a:schemeClr>
                </a:solidFill>
              </a:rPr>
              <a:t>						26.3.2017</a:t>
            </a:r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cs-CZ" b="1" dirty="0" smtClean="0"/>
              <a:t>Termín </a:t>
            </a:r>
            <a:r>
              <a:rPr lang="cs-CZ" b="1" dirty="0"/>
              <a:t>registrace na RO SZIF:  </a:t>
            </a:r>
            <a:r>
              <a:rPr lang="cs-CZ" b="1" dirty="0" smtClean="0"/>
              <a:t>	</a:t>
            </a:r>
            <a:r>
              <a:rPr lang="cs-CZ" b="1" dirty="0">
                <a:solidFill>
                  <a:schemeClr val="accent2">
                    <a:lumMod val="75000"/>
                  </a:schemeClr>
                </a:solidFill>
              </a:rPr>
              <a:t>14</a:t>
            </a:r>
            <a:r>
              <a:rPr lang="cs-CZ" b="1" dirty="0" smtClean="0">
                <a:solidFill>
                  <a:schemeClr val="accent2">
                    <a:lumMod val="75000"/>
                  </a:schemeClr>
                </a:solidFill>
              </a:rPr>
              <a:t>.7.2017</a:t>
            </a:r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cs-CZ" b="1" dirty="0" smtClean="0"/>
              <a:t>Termín pro uskutečnění VŘ: 	</a:t>
            </a:r>
            <a:r>
              <a:rPr lang="cs-CZ" b="1" dirty="0">
                <a:solidFill>
                  <a:schemeClr val="accent2">
                    <a:lumMod val="75000"/>
                  </a:schemeClr>
                </a:solidFill>
              </a:rPr>
              <a:t>22. 9. 2017</a:t>
            </a:r>
          </a:p>
          <a:p>
            <a:pPr>
              <a:spcAft>
                <a:spcPts val="1200"/>
              </a:spcAft>
            </a:pPr>
            <a:r>
              <a:rPr lang="cs-CZ" b="1" dirty="0" smtClean="0"/>
              <a:t>Termín pro připomínky SZIF k </a:t>
            </a:r>
            <a:r>
              <a:rPr lang="cs-CZ" b="1" dirty="0" err="1" smtClean="0"/>
              <a:t>ŽoD</a:t>
            </a:r>
            <a:r>
              <a:rPr lang="cs-CZ" b="1" dirty="0" smtClean="0"/>
              <a:t> bez VŘ: </a:t>
            </a:r>
            <a:r>
              <a:rPr lang="cs-CZ" sz="2400" b="1" dirty="0">
                <a:solidFill>
                  <a:schemeClr val="accent2">
                    <a:lumMod val="75000"/>
                  </a:schemeClr>
                </a:solidFill>
              </a:rPr>
              <a:t>8. 9. 2017</a:t>
            </a:r>
          </a:p>
          <a:p>
            <a:pPr>
              <a:spcAft>
                <a:spcPts val="1200"/>
              </a:spcAft>
            </a:pPr>
            <a:r>
              <a:rPr lang="cs-CZ" b="1" dirty="0" smtClean="0"/>
              <a:t>Termín pro připomínky SZIF k </a:t>
            </a:r>
            <a:r>
              <a:rPr lang="cs-CZ" b="1" dirty="0" err="1" smtClean="0"/>
              <a:t>ŽoD</a:t>
            </a:r>
            <a:r>
              <a:rPr lang="cs-CZ" b="1" dirty="0" smtClean="0"/>
              <a:t> s VŘ</a:t>
            </a:r>
            <a:r>
              <a:rPr lang="cs-CZ" dirty="0" smtClean="0"/>
              <a:t>: </a:t>
            </a:r>
            <a:r>
              <a:rPr lang="cs-CZ" sz="2800" b="1" dirty="0">
                <a:solidFill>
                  <a:schemeClr val="accent2">
                    <a:lumMod val="75000"/>
                  </a:schemeClr>
                </a:solidFill>
              </a:rPr>
              <a:t>17.11.2017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531520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1" y="1196752"/>
            <a:ext cx="8612512" cy="5400600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 smtClean="0"/>
              <a:t>Podáno žádostí: 					</a:t>
            </a:r>
            <a:r>
              <a:rPr lang="cs-CZ" b="1" dirty="0" smtClean="0">
                <a:solidFill>
                  <a:schemeClr val="accent2"/>
                </a:solidFill>
              </a:rPr>
              <a:t>13</a:t>
            </a:r>
            <a:r>
              <a:rPr lang="cs-CZ" b="1" dirty="0" smtClean="0"/>
              <a:t> </a:t>
            </a:r>
          </a:p>
          <a:p>
            <a:pPr lvl="2"/>
            <a:r>
              <a:rPr lang="cs-CZ" dirty="0" smtClean="0"/>
              <a:t>do </a:t>
            </a:r>
            <a:r>
              <a:rPr lang="cs-CZ" dirty="0" err="1" smtClean="0"/>
              <a:t>Fiche</a:t>
            </a:r>
            <a:r>
              <a:rPr lang="cs-CZ" dirty="0" smtClean="0"/>
              <a:t> 2 – podpora zemědělských podniků: 		</a:t>
            </a:r>
            <a:r>
              <a:rPr lang="cs-CZ" b="1" dirty="0" smtClean="0"/>
              <a:t>  </a:t>
            </a:r>
            <a:r>
              <a:rPr lang="cs-CZ" b="1" dirty="0" smtClean="0">
                <a:solidFill>
                  <a:schemeClr val="accent2"/>
                </a:solidFill>
              </a:rPr>
              <a:t>3</a:t>
            </a:r>
          </a:p>
          <a:p>
            <a:pPr lvl="2"/>
            <a:r>
              <a:rPr lang="cs-CZ" dirty="0"/>
              <a:t>d</a:t>
            </a:r>
            <a:r>
              <a:rPr lang="cs-CZ" dirty="0" smtClean="0"/>
              <a:t>o </a:t>
            </a:r>
            <a:r>
              <a:rPr lang="cs-CZ" dirty="0" err="1" smtClean="0"/>
              <a:t>Fiche</a:t>
            </a:r>
            <a:r>
              <a:rPr lang="cs-CZ" dirty="0" smtClean="0"/>
              <a:t> 5 – podpora jiného drobného podnikání: 	</a:t>
            </a:r>
            <a:r>
              <a:rPr lang="cs-CZ" b="1" dirty="0" smtClean="0">
                <a:solidFill>
                  <a:schemeClr val="accent2"/>
                </a:solidFill>
              </a:rPr>
              <a:t>10</a:t>
            </a:r>
            <a:endParaRPr lang="cs-CZ" b="1" dirty="0">
              <a:solidFill>
                <a:schemeClr val="accent2"/>
              </a:solidFill>
            </a:endParaRPr>
          </a:p>
          <a:p>
            <a:r>
              <a:rPr lang="cs-CZ" b="1" dirty="0" smtClean="0"/>
              <a:t>Požadovaná alokace: 		</a:t>
            </a:r>
            <a:r>
              <a:rPr lang="cs-CZ" b="1" dirty="0" smtClean="0">
                <a:solidFill>
                  <a:schemeClr val="accent2"/>
                </a:solidFill>
              </a:rPr>
              <a:t>8.420.518,-Kč</a:t>
            </a:r>
          </a:p>
          <a:p>
            <a:pPr lvl="2"/>
            <a:r>
              <a:rPr lang="cs-CZ" dirty="0"/>
              <a:t>p</a:t>
            </a:r>
            <a:r>
              <a:rPr lang="cs-CZ" dirty="0" smtClean="0"/>
              <a:t>ro </a:t>
            </a:r>
            <a:r>
              <a:rPr lang="cs-CZ" dirty="0" err="1" smtClean="0"/>
              <a:t>Fichi</a:t>
            </a:r>
            <a:r>
              <a:rPr lang="cs-CZ" dirty="0" smtClean="0"/>
              <a:t> 2:				</a:t>
            </a:r>
            <a:r>
              <a:rPr lang="cs-CZ" dirty="0" smtClean="0">
                <a:solidFill>
                  <a:schemeClr val="accent2"/>
                </a:solidFill>
              </a:rPr>
              <a:t>1.289.400,-Kč</a:t>
            </a:r>
          </a:p>
          <a:p>
            <a:pPr lvl="2"/>
            <a:r>
              <a:rPr lang="cs-CZ" dirty="0"/>
              <a:t>p</a:t>
            </a:r>
            <a:r>
              <a:rPr lang="cs-CZ" dirty="0" smtClean="0"/>
              <a:t>ro </a:t>
            </a:r>
            <a:r>
              <a:rPr lang="cs-CZ" dirty="0" err="1" smtClean="0"/>
              <a:t>Fichi</a:t>
            </a:r>
            <a:r>
              <a:rPr lang="cs-CZ" dirty="0" smtClean="0"/>
              <a:t> 5:				</a:t>
            </a:r>
            <a:r>
              <a:rPr lang="cs-CZ" dirty="0" smtClean="0">
                <a:solidFill>
                  <a:schemeClr val="accent2"/>
                </a:solidFill>
              </a:rPr>
              <a:t>7.131.118,-Kč</a:t>
            </a:r>
          </a:p>
          <a:p>
            <a:r>
              <a:rPr lang="cs-CZ" b="1" dirty="0" smtClean="0"/>
              <a:t>Stav žádostí ke 28. 11. 2017:</a:t>
            </a:r>
          </a:p>
          <a:p>
            <a:pPr lvl="2"/>
            <a:r>
              <a:rPr lang="cs-CZ" b="1" dirty="0" smtClean="0">
                <a:solidFill>
                  <a:schemeClr val="accent2"/>
                </a:solidFill>
              </a:rPr>
              <a:t>1</a:t>
            </a:r>
            <a:r>
              <a:rPr lang="cs-CZ" dirty="0" smtClean="0"/>
              <a:t> žadatel stáhnul Žádost o dotaci (</a:t>
            </a:r>
            <a:r>
              <a:rPr lang="cs-CZ" dirty="0" err="1" smtClean="0"/>
              <a:t>ŽoD</a:t>
            </a:r>
            <a:r>
              <a:rPr lang="cs-CZ" dirty="0" smtClean="0"/>
              <a:t>)</a:t>
            </a:r>
          </a:p>
          <a:p>
            <a:pPr lvl="2"/>
            <a:r>
              <a:rPr lang="cs-CZ" b="1" dirty="0" smtClean="0">
                <a:solidFill>
                  <a:schemeClr val="accent2"/>
                </a:solidFill>
              </a:rPr>
              <a:t>2</a:t>
            </a:r>
            <a:r>
              <a:rPr lang="cs-CZ" dirty="0" smtClean="0"/>
              <a:t> zvací dopisy k podpisu Dohody o poskytnutí dotace (z toho 1 žadatel již podepsal Dohodu)</a:t>
            </a:r>
          </a:p>
          <a:p>
            <a:pPr lvl="2"/>
            <a:r>
              <a:rPr lang="cs-CZ" b="1" dirty="0" smtClean="0">
                <a:solidFill>
                  <a:schemeClr val="accent2"/>
                </a:solidFill>
              </a:rPr>
              <a:t>8</a:t>
            </a:r>
            <a:r>
              <a:rPr lang="cs-CZ" dirty="0" smtClean="0"/>
              <a:t> </a:t>
            </a:r>
            <a:r>
              <a:rPr lang="cs-CZ" dirty="0" err="1" smtClean="0"/>
              <a:t>ŽoD</a:t>
            </a:r>
            <a:r>
              <a:rPr lang="cs-CZ" dirty="0" smtClean="0"/>
              <a:t>  vypořádáno připomínky po </a:t>
            </a:r>
            <a:r>
              <a:rPr lang="cs-CZ" dirty="0" err="1" smtClean="0"/>
              <a:t>admin.kontrole</a:t>
            </a:r>
            <a:r>
              <a:rPr lang="cs-CZ" dirty="0" smtClean="0"/>
              <a:t> SZIF  (AK) </a:t>
            </a:r>
          </a:p>
          <a:p>
            <a:pPr marL="914400" lvl="2" indent="0">
              <a:buNone/>
            </a:pPr>
            <a:r>
              <a:rPr lang="cs-CZ" dirty="0"/>
              <a:t> </a:t>
            </a:r>
            <a:r>
              <a:rPr lang="cs-CZ" dirty="0" smtClean="0"/>
              <a:t>  (z toho </a:t>
            </a:r>
            <a:r>
              <a:rPr lang="cs-CZ" dirty="0"/>
              <a:t>6</a:t>
            </a:r>
            <a:r>
              <a:rPr lang="cs-CZ" dirty="0" smtClean="0"/>
              <a:t> </a:t>
            </a:r>
            <a:r>
              <a:rPr lang="cs-CZ" dirty="0" err="1" smtClean="0"/>
              <a:t>ŽoD</a:t>
            </a:r>
            <a:r>
              <a:rPr lang="cs-CZ" dirty="0" smtClean="0"/>
              <a:t> tyto připomínky schváleny)</a:t>
            </a:r>
          </a:p>
          <a:p>
            <a:pPr lvl="2"/>
            <a:r>
              <a:rPr lang="cs-CZ" b="1" dirty="0" smtClean="0">
                <a:solidFill>
                  <a:schemeClr val="accent2"/>
                </a:solidFill>
              </a:rPr>
              <a:t>2</a:t>
            </a:r>
            <a:r>
              <a:rPr lang="cs-CZ" dirty="0" smtClean="0"/>
              <a:t> </a:t>
            </a:r>
            <a:r>
              <a:rPr lang="cs-CZ" dirty="0" err="1" smtClean="0"/>
              <a:t>ŽoD</a:t>
            </a:r>
            <a:r>
              <a:rPr lang="cs-CZ" dirty="0" smtClean="0"/>
              <a:t> ukončena administrace ze strany SZIF </a:t>
            </a:r>
          </a:p>
          <a:p>
            <a:pPr lvl="2"/>
            <a:endParaRPr lang="cs-CZ" dirty="0" smtClean="0"/>
          </a:p>
          <a:p>
            <a:pPr lvl="2"/>
            <a:endParaRPr lang="cs-CZ" dirty="0" smtClean="0"/>
          </a:p>
          <a:p>
            <a:pPr lvl="2"/>
            <a:endParaRPr lang="cs-CZ" dirty="0" smtClean="0"/>
          </a:p>
          <a:p>
            <a:endParaRPr lang="cs-CZ" dirty="0" smtClean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306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0" y="2492896"/>
            <a:ext cx="9144000" cy="1124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Nejčastější chyby v Žádostech, </a:t>
            </a:r>
          </a:p>
          <a:p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poučení z 1. výzvy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57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pPr algn="just"/>
            <a:r>
              <a:rPr lang="cs-CZ" sz="2000" b="1" dirty="0" smtClean="0">
                <a:solidFill>
                  <a:srgbClr val="FF0000"/>
                </a:solidFill>
              </a:rPr>
              <a:t>!!!! </a:t>
            </a:r>
            <a:r>
              <a:rPr lang="cs-CZ" sz="2000" dirty="0" smtClean="0"/>
              <a:t>Prohlášení o zařazení podniku – často opomenuto platné živnostenské oprávnění FO, nebo pozice žadatele i v jiných firmách. </a:t>
            </a:r>
            <a:r>
              <a:rPr lang="cs-CZ" sz="2000" b="1" dirty="0" smtClean="0">
                <a:solidFill>
                  <a:srgbClr val="FF0000"/>
                </a:solidFill>
              </a:rPr>
              <a:t>!!!!</a:t>
            </a:r>
          </a:p>
          <a:p>
            <a:pPr algn="just"/>
            <a:r>
              <a:rPr lang="cs-CZ" sz="2000" b="1" dirty="0" smtClean="0"/>
              <a:t>V Žádosti o dotaci (</a:t>
            </a:r>
            <a:r>
              <a:rPr lang="cs-CZ" sz="2000" b="1" dirty="0" err="1" smtClean="0"/>
              <a:t>ŽoD</a:t>
            </a:r>
            <a:r>
              <a:rPr lang="cs-CZ" sz="2000" b="1" dirty="0" smtClean="0"/>
              <a:t>) </a:t>
            </a:r>
            <a:r>
              <a:rPr lang="cs-CZ" sz="2000" dirty="0" smtClean="0"/>
              <a:t>:</a:t>
            </a:r>
          </a:p>
          <a:p>
            <a:pPr lvl="1" algn="just"/>
            <a:r>
              <a:rPr lang="cs-CZ" sz="2000" dirty="0" smtClean="0"/>
              <a:t> výsledky projektu – nespecifikován konkrétní výsledek – počet kusů, metry apod.,</a:t>
            </a:r>
          </a:p>
          <a:p>
            <a:pPr lvl="1" algn="just"/>
            <a:r>
              <a:rPr lang="cs-CZ" sz="2000" dirty="0"/>
              <a:t>v</a:t>
            </a:r>
            <a:r>
              <a:rPr lang="cs-CZ" sz="2000" dirty="0" smtClean="0"/>
              <a:t>ýdaje, na které není požadovaná dotace -neuváděno DPH,</a:t>
            </a:r>
          </a:p>
          <a:p>
            <a:pPr lvl="1" algn="just"/>
            <a:r>
              <a:rPr lang="cs-CZ" sz="2000" dirty="0"/>
              <a:t>n</a:t>
            </a:r>
            <a:r>
              <a:rPr lang="cs-CZ" sz="2000" dirty="0" smtClean="0"/>
              <a:t>erozepsány technické parametry v části Výdaje projektu v </a:t>
            </a:r>
            <a:r>
              <a:rPr lang="cs-CZ" sz="2000" dirty="0" err="1" smtClean="0"/>
              <a:t>ŽoD</a:t>
            </a:r>
            <a:r>
              <a:rPr lang="cs-CZ" sz="2000" dirty="0" smtClean="0"/>
              <a:t>.</a:t>
            </a:r>
          </a:p>
          <a:p>
            <a:pPr algn="just"/>
            <a:r>
              <a:rPr lang="cs-CZ" sz="2000" b="1" dirty="0" smtClean="0"/>
              <a:t>Přílohy:</a:t>
            </a:r>
          </a:p>
          <a:p>
            <a:pPr lvl="1" algn="just"/>
            <a:r>
              <a:rPr lang="cs-CZ" sz="2000" dirty="0" smtClean="0"/>
              <a:t> katastrální mapa bez uvedení katastrálního území.</a:t>
            </a:r>
            <a:endParaRPr lang="cs-CZ" sz="2000" dirty="0"/>
          </a:p>
          <a:p>
            <a:pPr algn="just"/>
            <a:r>
              <a:rPr lang="cs-CZ" sz="2000" b="1" dirty="0" smtClean="0"/>
              <a:t>Výběrová řízení: </a:t>
            </a:r>
            <a:r>
              <a:rPr lang="cs-CZ" sz="2000" dirty="0" smtClean="0"/>
              <a:t>pozor na nastavení lhůty plnění.</a:t>
            </a:r>
          </a:p>
          <a:p>
            <a:pPr algn="just"/>
            <a:r>
              <a:rPr lang="cs-CZ" sz="2000" b="1" dirty="0" smtClean="0"/>
              <a:t>Výběrová řízení x projektová dokumentace x </a:t>
            </a:r>
            <a:r>
              <a:rPr lang="cs-CZ" sz="2000" b="1" dirty="0" err="1" smtClean="0"/>
              <a:t>ŽoD</a:t>
            </a:r>
            <a:r>
              <a:rPr lang="cs-CZ" sz="2000" b="1" dirty="0" smtClean="0"/>
              <a:t> </a:t>
            </a:r>
            <a:r>
              <a:rPr lang="cs-CZ" sz="2000" dirty="0" smtClean="0"/>
              <a:t>– stejné údaje – například o počtu lůžek, rozměry apod.</a:t>
            </a:r>
          </a:p>
          <a:p>
            <a:pPr algn="just"/>
            <a:r>
              <a:rPr lang="cs-CZ" sz="2000" b="1" dirty="0" smtClean="0"/>
              <a:t>Povinné přílohy </a:t>
            </a:r>
            <a:r>
              <a:rPr lang="cs-CZ" sz="2000" dirty="0" smtClean="0"/>
              <a:t>– vždy na platných formulářích.</a:t>
            </a:r>
          </a:p>
          <a:p>
            <a:pPr marL="0" indent="0" algn="just">
              <a:buNone/>
            </a:pPr>
            <a:endParaRPr lang="cs-CZ" sz="2000" dirty="0" smtClean="0"/>
          </a:p>
          <a:p>
            <a:pPr algn="just"/>
            <a:r>
              <a:rPr lang="cs-CZ" sz="2000" b="1" dirty="0" smtClean="0">
                <a:solidFill>
                  <a:schemeClr val="accent2"/>
                </a:solidFill>
              </a:rPr>
              <a:t>Řiďte se Pravidly pro Žadatele, Příručkou pro zadávání veřejných zakázek PRV, Příručkou pro publicitu PRV.</a:t>
            </a:r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321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-145707" y="2492896"/>
            <a:ext cx="9518241" cy="1192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700" b="1" dirty="0" smtClean="0"/>
              <a:t>2. výzva PRV MAS Sokolovsko v roce 2018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2000" dirty="0" smtClean="0"/>
              <a:t>v rámci operace 19.2.1 Programu rozvoje venkova na období 2014 - 2020</a:t>
            </a:r>
            <a:endParaRPr lang="cs-CZ" sz="200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236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Plánované vyhlášení: 			</a:t>
            </a:r>
            <a:r>
              <a:rPr lang="cs-CZ" sz="2800" b="1" dirty="0" smtClean="0">
                <a:solidFill>
                  <a:srgbClr val="C00000"/>
                </a:solidFill>
              </a:rPr>
              <a:t>únor 2018</a:t>
            </a:r>
          </a:p>
          <a:p>
            <a:r>
              <a:rPr lang="cs-CZ" sz="2800" dirty="0" smtClean="0"/>
              <a:t>Vyhlášení:					</a:t>
            </a:r>
            <a:r>
              <a:rPr lang="cs-CZ" sz="2800" b="1" dirty="0" smtClean="0">
                <a:solidFill>
                  <a:srgbClr val="C00000"/>
                </a:solidFill>
              </a:rPr>
              <a:t>7 </a:t>
            </a:r>
            <a:r>
              <a:rPr lang="cs-CZ" sz="2800" b="1" dirty="0" err="1" smtClean="0">
                <a:solidFill>
                  <a:srgbClr val="C00000"/>
                </a:solidFill>
              </a:rPr>
              <a:t>Fichí</a:t>
            </a:r>
            <a:endParaRPr lang="cs-CZ" sz="2800" b="1" dirty="0" smtClean="0">
              <a:solidFill>
                <a:srgbClr val="C00000"/>
              </a:solidFill>
            </a:endParaRPr>
          </a:p>
          <a:p>
            <a:r>
              <a:rPr lang="cs-CZ" sz="2800" dirty="0" smtClean="0"/>
              <a:t>Předpokládaná vyhlášená alokace: 	</a:t>
            </a:r>
            <a:r>
              <a:rPr lang="cs-CZ" sz="2800" b="1" dirty="0" smtClean="0">
                <a:solidFill>
                  <a:srgbClr val="C00000"/>
                </a:solidFill>
              </a:rPr>
              <a:t>27.497.948,- Kč</a:t>
            </a:r>
          </a:p>
          <a:p>
            <a:endParaRPr lang="cs-CZ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9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244407" y="1011409"/>
            <a:ext cx="8655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3200" b="1" dirty="0" smtClean="0">
                <a:solidFill>
                  <a:srgbClr val="008000"/>
                </a:solidFill>
              </a:rPr>
              <a:t>2. výzva PRV MAS Sokolovsko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319651"/>
              </p:ext>
            </p:extLst>
          </p:nvPr>
        </p:nvGraphicFramePr>
        <p:xfrm>
          <a:off x="1459989" y="3284984"/>
          <a:ext cx="5849620" cy="326593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319020"/>
                <a:gridCol w="1170305"/>
                <a:gridCol w="1259840"/>
                <a:gridCol w="110045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dirty="0" err="1">
                          <a:effectLst/>
                        </a:rPr>
                        <a:t>Fiche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Zbývající alokace z roku 2017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Plánovaná alokace pro rok 2018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Celková alokace pro rok 2018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F1 – Předávání znalostí a informační akce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250.000,-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250.000,-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F2 – Investice do zemědělských podniků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6.710.600,-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6.710.600,-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F3 – Lesnická infrastruktura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3.000.00,-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1.000.000,-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4.000.000,-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F4 – Zemědělská infrastruktura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4.000.000,-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1.000.000,-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5.000.000,-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F5 – Podpora investic na založení nebo rozvoj nezemědělských činností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3.037.348,-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2.000.000,-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5.037.348,-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F6 – Neproduktivní investice v lesích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3.000.000,-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2.500.000,-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5.500.000,-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dirty="0">
                          <a:effectLst/>
                        </a:rPr>
                        <a:t>F7 – Horizontální a vertikální spolupráce mezi účastníky krátkých dodavatelských řetězců a místních trhů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1.000.000,-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000">
                          <a:effectLst/>
                        </a:rPr>
                        <a:t>(nebylo vyhlášeno z důvodu pozdějšího schválení článku Evropskou komisí)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dirty="0">
                          <a:effectLst/>
                        </a:rPr>
                        <a:t>1.000.000,-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80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1991</Words>
  <Application>Microsoft Office PowerPoint</Application>
  <PresentationFormat>Předvádění na obrazovce (4:3)</PresentationFormat>
  <Paragraphs>286</Paragraphs>
  <Slides>39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39</vt:i4>
      </vt:variant>
    </vt:vector>
  </HeadingPairs>
  <TitlesOfParts>
    <vt:vector size="40" baseType="lpstr">
      <vt:lpstr>Motiv systému Office</vt:lpstr>
      <vt:lpstr>Seminář pro potenciální žadatele v rámci CLLD MAS Sokolovsko   Program rozvoje venkova (PRV)  </vt:lpstr>
      <vt:lpstr>Program:</vt:lpstr>
      <vt:lpstr>1. výzva PRV  MAS Sokolovsko v rámci operace 19.2.1 Programu rozvoje venkova na období 2014 - 2020</vt:lpstr>
      <vt:lpstr>Základní údaje o 1. výzvě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Obecné podmínky</vt:lpstr>
      <vt:lpstr>Obecné podmínky</vt:lpstr>
      <vt:lpstr>Obecné podmínky</vt:lpstr>
      <vt:lpstr>Představení plánovaných Fichí</vt:lpstr>
      <vt:lpstr>Fiche 1: Vzdělávání pro rozvoj venkova</vt:lpstr>
      <vt:lpstr>Fiche 1 Vzdělávání pro rozvoj venkova vazba Fiche na Nařízení PRV - čl.14 Předávání znalostí a informační akce</vt:lpstr>
      <vt:lpstr>Fiche 1 Vzdělávání pro rozvoj venkova</vt:lpstr>
      <vt:lpstr>Fiche 1 Vzdělávání pro rozvoj venkova</vt:lpstr>
      <vt:lpstr>Fiche 2: Podpora zemědělských subjektů</vt:lpstr>
      <vt:lpstr>Fiche 2 Podpora zemědělských subjektů vazba Fiche na Nařízení PRV - čl.17, odst.1, písm. a) Investice do zemědělských podniků</vt:lpstr>
      <vt:lpstr>Fiche 3: Podpora lesnictví</vt:lpstr>
      <vt:lpstr>Fiche 3 Podpora lesnictví vazba Fiche na Nařízení PRV - čl.17, odst.1, písm. c) Lesnická infrastruktura</vt:lpstr>
      <vt:lpstr>Fiche 3 Podpora lesnictví</vt:lpstr>
      <vt:lpstr>Fiche 4: Podpora zemědělství</vt:lpstr>
      <vt:lpstr>Fiche 4 Podpora zemědělství vazba Fiche na Nařízení PRV - čl.17, odst.1, písm. c) Zemědělská infrastruktura</vt:lpstr>
      <vt:lpstr>Fiche 4 Podpora zemědělství</vt:lpstr>
      <vt:lpstr>Fiche 5: Podpora jiného drobného podnikání</vt:lpstr>
      <vt:lpstr>Fiche 5 Podpora jiného drobného podnikání vazba Fiche na Nařízení PRV - čl.19, odst.1, písm. b) Podpora investic na založení nebo rozvoj nezemědělských činností</vt:lpstr>
      <vt:lpstr>Fiche 5 Podpora jiného drobného podnikání</vt:lpstr>
      <vt:lpstr>Fiche 5 Podpora jiného drobného podnikání</vt:lpstr>
      <vt:lpstr>Fiche 5 Podpora jiného drobného podnikání</vt:lpstr>
      <vt:lpstr>Fiche 6: Rozvoj rekreačních funkcí lesa</vt:lpstr>
      <vt:lpstr>Fiche 6 Rozvoj rekreačních funkcí lesa vazba Fiche na Nařízení PRV - čl.25, Neproduktivní investice v lesích</vt:lpstr>
      <vt:lpstr>Fiche 6 Rozvoj rekreačních funkcí lesa</vt:lpstr>
      <vt:lpstr>Fiche 7: Spolupráce subjektů v zemědělství a zpracování zemědělských produktů</vt:lpstr>
      <vt:lpstr>Fiche 7  Spolupráce subjektů v zemědělství a zpracování zemědělských produktů vazba Fiche na Nařízení PRV - čl.35, odst. 2., písm. d) Horizontální a vertikální spolupráce mezi účastníky krátkých dodavatelských řetězců a místních trhů  </vt:lpstr>
      <vt:lpstr> Fiche 7  Spolupráce subjektů v zemědělství a zpracování zemědělských produktů  </vt:lpstr>
      <vt:lpstr>Portál farmáře </vt:lpstr>
      <vt:lpstr>Shrnutí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Seminář pro potenciální žadatele v rámci CLLD MAS Sokolovsko   Program rozvoje venkova (PRV)</dc:title>
  <dc:creator>Uzivatwel R25</dc:creator>
  <cp:lastModifiedBy>Uzivatwel R25</cp:lastModifiedBy>
  <cp:revision>31</cp:revision>
  <dcterms:created xsi:type="dcterms:W3CDTF">2017-11-26T15:08:27Z</dcterms:created>
  <dcterms:modified xsi:type="dcterms:W3CDTF">2017-11-30T09:31:06Z</dcterms:modified>
</cp:coreProperties>
</file>