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73" r:id="rId10"/>
    <p:sldId id="277" r:id="rId11"/>
    <p:sldId id="278" r:id="rId12"/>
    <p:sldId id="279" r:id="rId13"/>
    <p:sldId id="280" r:id="rId14"/>
    <p:sldId id="281" r:id="rId15"/>
    <p:sldId id="282" r:id="rId16"/>
    <p:sldId id="284" r:id="rId17"/>
    <p:sldId id="283" r:id="rId18"/>
    <p:sldId id="265" r:id="rId19"/>
    <p:sldId id="285" r:id="rId20"/>
    <p:sldId id="264" r:id="rId21"/>
    <p:sldId id="286" r:id="rId22"/>
    <p:sldId id="287" r:id="rId23"/>
    <p:sldId id="288" r:id="rId24"/>
    <p:sldId id="274" r:id="rId25"/>
    <p:sldId id="292" r:id="rId26"/>
    <p:sldId id="289" r:id="rId27"/>
    <p:sldId id="290" r:id="rId28"/>
    <p:sldId id="291" r:id="rId29"/>
    <p:sldId id="293" r:id="rId30"/>
    <p:sldId id="294" r:id="rId31"/>
    <p:sldId id="295" r:id="rId32"/>
    <p:sldId id="296" r:id="rId33"/>
    <p:sldId id="299" r:id="rId34"/>
    <p:sldId id="297" r:id="rId35"/>
    <p:sldId id="298" r:id="rId36"/>
    <p:sldId id="266" r:id="rId37"/>
    <p:sldId id="267" r:id="rId38"/>
    <p:sldId id="300" r:id="rId39"/>
    <p:sldId id="301" r:id="rId40"/>
    <p:sldId id="302" r:id="rId41"/>
    <p:sldId id="303" r:id="rId42"/>
    <p:sldId id="268" r:id="rId43"/>
    <p:sldId id="269" r:id="rId44"/>
    <p:sldId id="271" r:id="rId45"/>
    <p:sldId id="276" r:id="rId46"/>
    <p:sldId id="270" r:id="rId47"/>
    <p:sldId id="272" r:id="rId4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1668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1B876-AE1A-4A58-ABE9-22A894CA371B}" type="datetimeFigureOut">
              <a:rPr lang="cs-CZ" smtClean="0"/>
              <a:t>14.11.2017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6BD45-C77D-4388-A037-6B3218A2E8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167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5930-7473-4F83-A709-AA4B0B25C7CA}" type="datetime1">
              <a:rPr lang="cs-CZ" smtClean="0"/>
              <a:t>14.11.2017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7873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190F-ADB5-4D5B-8FDB-1E54478F6039}" type="datetime1">
              <a:rPr lang="cs-CZ" smtClean="0"/>
              <a:t>14.11.2017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090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EECB-092A-4C32-89D8-4B0822A50AE5}" type="datetime1">
              <a:rPr lang="cs-CZ" smtClean="0"/>
              <a:t>14.11.2017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895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2808-D514-41F5-A247-43A03A82FC7B}" type="datetime1">
              <a:rPr lang="cs-CZ" smtClean="0"/>
              <a:t>14.11.2017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398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ED8C5-92B9-4DDC-A163-637D4386D6F1}" type="datetime1">
              <a:rPr lang="cs-CZ" smtClean="0"/>
              <a:t>14.11.2017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4881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3A72-3ACB-4011-A1FA-6F26A26C11C3}" type="datetime1">
              <a:rPr lang="cs-CZ" smtClean="0"/>
              <a:t>14.11.2017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918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1BDA-E0C2-4E85-B0E4-FC5656946868}" type="datetime1">
              <a:rPr lang="cs-CZ" smtClean="0"/>
              <a:t>14.11.2017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6980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1050-C29F-4687-AECB-3A06512A3E71}" type="datetime1">
              <a:rPr lang="cs-CZ" smtClean="0"/>
              <a:t>14.11.2017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2397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7A7F0-1CB8-4FD3-8F30-2C0A8F87899A}" type="datetime1">
              <a:rPr lang="cs-CZ" smtClean="0"/>
              <a:t>14.11.2017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226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AA76C-BA40-4CD1-9228-5E0CF93963BE}" type="datetime1">
              <a:rPr lang="cs-CZ" smtClean="0"/>
              <a:t>14.11.2017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031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48A9-D5C2-446F-B67B-B7816B3D80A1}" type="datetime1">
              <a:rPr lang="cs-CZ" smtClean="0"/>
              <a:t>14.11.2017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435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C4254-FA66-458E-9EBB-24D82AF4B3E4}" type="datetime1">
              <a:rPr lang="cs-CZ" smtClean="0"/>
              <a:t>14.11.2017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89C8B-119D-4479-9FA3-EF5B60043C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282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5"/>
          <p:cNvSpPr>
            <a:spLocks noGrp="1"/>
          </p:cNvSpPr>
          <p:nvPr>
            <p:ph type="ctrTitle"/>
          </p:nvPr>
        </p:nvSpPr>
        <p:spPr>
          <a:xfrm>
            <a:off x="576672" y="2564903"/>
            <a:ext cx="8134672" cy="2180803"/>
          </a:xfrm>
        </p:spPr>
        <p:txBody>
          <a:bodyPr>
            <a:normAutofit fontScale="90000"/>
          </a:bodyPr>
          <a:lstStyle/>
          <a:p>
            <a:r>
              <a:rPr lang="cs-CZ" sz="5000" dirty="0" smtClean="0"/>
              <a:t>Seminář pro příjemce v rámci CLLD MAS Sokolovsko </a:t>
            </a:r>
            <a:br>
              <a:rPr lang="cs-CZ" sz="5000" dirty="0" smtClean="0"/>
            </a:br>
            <a:r>
              <a:rPr lang="cs-CZ" sz="3900" dirty="0" smtClean="0"/>
              <a:t/>
            </a:r>
            <a:br>
              <a:rPr lang="cs-CZ" sz="3900" dirty="0" smtClean="0"/>
            </a:br>
            <a:r>
              <a:rPr lang="cs-CZ" b="1" dirty="0" smtClean="0"/>
              <a:t>Program rozvoje venkova (PRV) </a:t>
            </a:r>
            <a:br>
              <a:rPr lang="cs-CZ" b="1" dirty="0" smtClean="0"/>
            </a:br>
            <a:endParaRPr lang="cs-CZ" b="1" dirty="0"/>
          </a:p>
        </p:txBody>
      </p:sp>
      <p:sp>
        <p:nvSpPr>
          <p:cNvPr id="11" name="Podnadpis 6"/>
          <p:cNvSpPr>
            <a:spLocks noGrp="1"/>
          </p:cNvSpPr>
          <p:nvPr>
            <p:ph type="subTitle" idx="1"/>
          </p:nvPr>
        </p:nvSpPr>
        <p:spPr>
          <a:xfrm>
            <a:off x="827584" y="4869160"/>
            <a:ext cx="7632848" cy="1152128"/>
          </a:xfrm>
        </p:spPr>
        <p:txBody>
          <a:bodyPr>
            <a:normAutofit fontScale="70000" lnSpcReduction="20000"/>
          </a:bodyPr>
          <a:lstStyle/>
          <a:p>
            <a:r>
              <a:rPr lang="cs-CZ" sz="2400" b="1" dirty="0" smtClean="0">
                <a:solidFill>
                  <a:srgbClr val="008000"/>
                </a:solidFill>
              </a:rPr>
              <a:t>Datum a místo</a:t>
            </a:r>
            <a:r>
              <a:rPr lang="cs-CZ" sz="2400" dirty="0" smtClean="0">
                <a:solidFill>
                  <a:srgbClr val="008000"/>
                </a:solidFill>
              </a:rPr>
              <a:t>: </a:t>
            </a:r>
          </a:p>
          <a:p>
            <a:r>
              <a:rPr lang="cs-CZ" sz="2400" dirty="0" smtClean="0"/>
              <a:t>14. listopadu 2017, </a:t>
            </a:r>
            <a:r>
              <a:rPr lang="cs-CZ" sz="2400" dirty="0"/>
              <a:t>Královské </a:t>
            </a:r>
            <a:r>
              <a:rPr lang="cs-CZ" sz="2400" dirty="0" smtClean="0"/>
              <a:t>Poříčí</a:t>
            </a:r>
          </a:p>
          <a:p>
            <a:endParaRPr lang="cs-CZ" sz="2400" dirty="0"/>
          </a:p>
          <a:p>
            <a:r>
              <a:rPr lang="cs-CZ" sz="2400" b="1" dirty="0" smtClean="0">
                <a:solidFill>
                  <a:srgbClr val="008000"/>
                </a:solidFill>
              </a:rPr>
              <a:t>Přednášející</a:t>
            </a:r>
            <a:r>
              <a:rPr lang="cs-CZ" sz="2400" b="1" dirty="0">
                <a:solidFill>
                  <a:srgbClr val="008000"/>
                </a:solidFill>
              </a:rPr>
              <a:t>: </a:t>
            </a:r>
            <a:r>
              <a:rPr lang="cs-CZ" sz="2400" dirty="0" smtClean="0"/>
              <a:t>Mgr. Michaela </a:t>
            </a:r>
            <a:r>
              <a:rPr lang="cs-CZ" sz="2400" dirty="0" err="1" smtClean="0"/>
              <a:t>Polláková</a:t>
            </a:r>
            <a:endParaRPr lang="cs-CZ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559040" cy="1438656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755576" y="111549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Název projektu: </a:t>
            </a:r>
            <a:r>
              <a:rPr lang="cs-CZ" dirty="0"/>
              <a:t>Posílení kapacit CLLD pro MAS Sokolovsko na období 2015-2017</a:t>
            </a:r>
            <a:br>
              <a:rPr lang="cs-CZ" dirty="0"/>
            </a:br>
            <a:r>
              <a:rPr lang="cs-CZ" b="1" dirty="0"/>
              <a:t>Registrační číslo: </a:t>
            </a:r>
            <a:r>
              <a:rPr lang="cs-CZ" dirty="0"/>
              <a:t>CZ.06.4.59/0.0/0.0/15_003/0001568 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8724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Až po odsouhlasení SZIF: </a:t>
            </a:r>
            <a:endParaRPr lang="cs-CZ" b="1" dirty="0" smtClean="0">
              <a:solidFill>
                <a:srgbClr val="FF0000"/>
              </a:solidFill>
            </a:endParaRPr>
          </a:p>
          <a:p>
            <a:pPr lvl="1" algn="just"/>
            <a:r>
              <a:rPr lang="cs-CZ" dirty="0" smtClean="0"/>
              <a:t>změna </a:t>
            </a:r>
            <a:r>
              <a:rPr lang="cs-CZ" dirty="0"/>
              <a:t>příjemce dotace/ vlastnictví majetku, který je předmětem </a:t>
            </a:r>
            <a:r>
              <a:rPr lang="cs-CZ" dirty="0" smtClean="0"/>
              <a:t>projektu.</a:t>
            </a:r>
            <a:endParaRPr lang="cs-CZ" dirty="0"/>
          </a:p>
          <a:p>
            <a:r>
              <a:rPr lang="cs-CZ" b="1" dirty="0" smtClean="0"/>
              <a:t>SZIF se vyjádří:</a:t>
            </a:r>
          </a:p>
          <a:p>
            <a:pPr lvl="1" algn="just"/>
            <a:r>
              <a:rPr lang="cs-CZ" dirty="0"/>
              <a:t>změna trvalého pobytu/sídla žadatele/příjemce dotace, změna statutárního </a:t>
            </a:r>
            <a:r>
              <a:rPr lang="cs-CZ" dirty="0" smtClean="0"/>
              <a:t>orgánu</a:t>
            </a:r>
            <a:r>
              <a:rPr lang="cs-CZ" dirty="0"/>
              <a:t>.</a:t>
            </a:r>
            <a:endParaRPr lang="cs-CZ" dirty="0" smtClean="0"/>
          </a:p>
          <a:p>
            <a:pPr algn="just"/>
            <a:r>
              <a:rPr lang="cs-CZ" b="1" dirty="0" smtClean="0"/>
              <a:t>Po předložení </a:t>
            </a:r>
            <a:r>
              <a:rPr lang="cs-CZ" b="1" dirty="0" err="1" smtClean="0"/>
              <a:t>ŽoPl</a:t>
            </a:r>
            <a:r>
              <a:rPr lang="cs-CZ" b="1" dirty="0" smtClean="0"/>
              <a:t> – do 30 dnů od změny:</a:t>
            </a:r>
          </a:p>
          <a:p>
            <a:pPr lvl="1" algn="just"/>
            <a:r>
              <a:rPr lang="cs-CZ" dirty="0" smtClean="0"/>
              <a:t>změna místa realizace projektu,</a:t>
            </a:r>
          </a:p>
          <a:p>
            <a:pPr lvl="1" algn="just"/>
            <a:r>
              <a:rPr lang="cs-CZ" dirty="0"/>
              <a:t>o</a:t>
            </a:r>
            <a:r>
              <a:rPr lang="cs-CZ" dirty="0" smtClean="0"/>
              <a:t>statní změny týkající se předmětu projektu (např. změna technického řešení).</a:t>
            </a:r>
            <a:endParaRPr lang="cs-CZ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539552" y="82742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008000"/>
                </a:solidFill>
              </a:rPr>
              <a:t>Změny po předložení Žádosti o platbu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963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/>
              <a:t>Možné až po podpisu Dohody o poskytnutí dotace.</a:t>
            </a:r>
          </a:p>
          <a:p>
            <a:pPr algn="just"/>
            <a:r>
              <a:rPr lang="cs-CZ" dirty="0" smtClean="0"/>
              <a:t>Vygenerovat na Portálu farmáře.</a:t>
            </a:r>
          </a:p>
          <a:p>
            <a:pPr algn="just"/>
            <a:r>
              <a:rPr lang="cs-CZ" dirty="0" smtClean="0"/>
              <a:t>Vyplnit a doručit ke kontrole na MAS.</a:t>
            </a:r>
          </a:p>
          <a:p>
            <a:pPr algn="just"/>
            <a:r>
              <a:rPr lang="cs-CZ" dirty="0" smtClean="0"/>
              <a:t>Po verifikaci MAS, podat přes Portál farmáře na RO SZIF.</a:t>
            </a:r>
          </a:p>
          <a:p>
            <a:pPr algn="just"/>
            <a:r>
              <a:rPr lang="cs-CZ" dirty="0" smtClean="0"/>
              <a:t>Přílohy – oskenovat a doručit k verifikaci na MAS.</a:t>
            </a:r>
          </a:p>
          <a:p>
            <a:endParaRPr lang="cs-CZ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539552" y="82742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008000"/>
                </a:solidFill>
              </a:rPr>
              <a:t>Hlášení o změnách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963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/>
          <p:nvPr/>
        </p:nvSpPr>
        <p:spPr>
          <a:xfrm>
            <a:off x="323528" y="5805264"/>
            <a:ext cx="78488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Zdroj: www.szif.cz – Zjednodušený postup pro podání Hlášení o změnách přes Portál farmáře</a:t>
            </a:r>
          </a:p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12</a:t>
            </a:fld>
            <a:endParaRPr lang="cs-CZ"/>
          </a:p>
        </p:txBody>
      </p:sp>
      <p:pic>
        <p:nvPicPr>
          <p:cNvPr id="12" name="Zástupný symbol pro obsah 1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27" y="964294"/>
            <a:ext cx="8592706" cy="4929411"/>
          </a:xfrm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963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02" y="1124744"/>
            <a:ext cx="8748596" cy="4857403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13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407301" y="5877272"/>
            <a:ext cx="6152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dirty="0" smtClean="0"/>
              <a:t>Zdroj</a:t>
            </a:r>
            <a:r>
              <a:rPr lang="cs-CZ" sz="1200" dirty="0"/>
              <a:t>: www.szif.cz – Zjednodušený postup pro podání Hlášení o změnách přes Portál farmáře</a:t>
            </a:r>
          </a:p>
          <a:p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78178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90" y="692696"/>
            <a:ext cx="8215272" cy="5901917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14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15617" y="6525344"/>
            <a:ext cx="6152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dirty="0" smtClean="0"/>
              <a:t>Zdroj</a:t>
            </a:r>
            <a:r>
              <a:rPr lang="cs-CZ" sz="1200" dirty="0"/>
              <a:t>: www.szif.cz – Zjednodušený postup pro podání Hlášení o změnách přes Portál farmáře</a:t>
            </a:r>
          </a:p>
          <a:p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78178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85802"/>
            <a:ext cx="8136904" cy="5608773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15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15617" y="6525344"/>
            <a:ext cx="6152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dirty="0" smtClean="0"/>
              <a:t>Zdroj</a:t>
            </a:r>
            <a:r>
              <a:rPr lang="cs-CZ" sz="1200" dirty="0"/>
              <a:t>: www.szif.cz – Zjednodušený postup pro podání Hlášení o změnách přes Portál farmáře</a:t>
            </a:r>
          </a:p>
          <a:p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78178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980728"/>
            <a:ext cx="8434957" cy="5400600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16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15617" y="6525344"/>
            <a:ext cx="6152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dirty="0" smtClean="0"/>
              <a:t>Zdroj</a:t>
            </a:r>
            <a:r>
              <a:rPr lang="cs-CZ" sz="1200" dirty="0"/>
              <a:t>: www.szif.cz – Zjednodušený postup pro podání Hlášení o změnách přes Portál farmáře</a:t>
            </a:r>
          </a:p>
          <a:p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84190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20099"/>
            <a:ext cx="7992887" cy="5629703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17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15617" y="6525344"/>
            <a:ext cx="6152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dirty="0" smtClean="0"/>
              <a:t>Zdroj</a:t>
            </a:r>
            <a:r>
              <a:rPr lang="cs-CZ" sz="1200" dirty="0"/>
              <a:t>: www.szif.cz – Zjednodušený postup pro podání Hlášení o změnách přes Portál farmáře</a:t>
            </a:r>
          </a:p>
          <a:p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78178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7" y="964294"/>
            <a:ext cx="8609783" cy="4929411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18</a:t>
            </a:fld>
            <a:endParaRPr lang="cs-CZ"/>
          </a:p>
        </p:txBody>
      </p:sp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délník 6"/>
          <p:cNvSpPr/>
          <p:nvPr/>
        </p:nvSpPr>
        <p:spPr>
          <a:xfrm>
            <a:off x="215617" y="5877272"/>
            <a:ext cx="6152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dirty="0" smtClean="0"/>
              <a:t>Zdroj</a:t>
            </a:r>
            <a:r>
              <a:rPr lang="cs-CZ" sz="1200" dirty="0"/>
              <a:t>: www.szif.cz – Zjednodušený postup pro podání Hlášení o změnách přes Portál farmáře</a:t>
            </a:r>
          </a:p>
          <a:p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04326"/>
            <a:ext cx="7474608" cy="5731957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19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15617" y="6370580"/>
            <a:ext cx="5674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dirty="0" smtClean="0"/>
              <a:t>Zdroj</a:t>
            </a:r>
            <a:r>
              <a:rPr lang="cs-CZ" sz="1200" dirty="0"/>
              <a:t>: www.szif.cz – </a:t>
            </a:r>
            <a:r>
              <a:rPr lang="cs-CZ" sz="1200" dirty="0" smtClean="0"/>
              <a:t>Podrobný </a:t>
            </a:r>
            <a:r>
              <a:rPr lang="cs-CZ" sz="1200" dirty="0"/>
              <a:t>postup pro podání Hlášení o změnách přes Portál farmáře</a:t>
            </a:r>
          </a:p>
          <a:p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405303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smtClean="0">
                <a:solidFill>
                  <a:srgbClr val="008000"/>
                </a:solidFill>
              </a:rPr>
              <a:t>Program: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113642" y="1761059"/>
            <a:ext cx="8896213" cy="4985394"/>
          </a:xfrm>
        </p:spPr>
        <p:txBody>
          <a:bodyPr>
            <a:normAutofit fontScale="77500" lnSpcReduction="20000"/>
          </a:bodyPr>
          <a:lstStyle/>
          <a:p>
            <a:pPr marL="742950" lvl="0" indent="-742950" algn="just">
              <a:buFont typeface="+mj-lt"/>
              <a:buAutoNum type="arabicParenR"/>
            </a:pPr>
            <a:r>
              <a:rPr lang="cs-CZ" sz="3600" dirty="0"/>
              <a:t>Aktuální informace ke stavu hodnocení žádostí o dotaci v Programovém rámci PRV CLLD MAS Sokolovsko.</a:t>
            </a:r>
          </a:p>
          <a:p>
            <a:pPr marL="742950" lvl="0" indent="-742950" algn="just">
              <a:buFont typeface="+mj-lt"/>
              <a:buAutoNum type="arabicParenR"/>
            </a:pPr>
            <a:r>
              <a:rPr lang="cs-CZ" sz="3600" dirty="0"/>
              <a:t>Nejčastější chyby v žádostech o dotaci (hodnocení formálních náležitostí a přijatelnosti, věcné hodnocení).</a:t>
            </a:r>
          </a:p>
          <a:p>
            <a:pPr marL="742950" lvl="0" indent="-742950" algn="just">
              <a:buFont typeface="+mj-lt"/>
              <a:buAutoNum type="arabicParenR"/>
            </a:pPr>
            <a:r>
              <a:rPr lang="cs-CZ" sz="3600" dirty="0"/>
              <a:t>Provádění změn v projektu, žádost o změnu.</a:t>
            </a:r>
          </a:p>
          <a:p>
            <a:pPr marL="742950" lvl="0" indent="-742950" algn="just">
              <a:buFont typeface="+mj-lt"/>
              <a:buAutoNum type="arabicParenR"/>
            </a:pPr>
            <a:r>
              <a:rPr lang="cs-CZ" sz="3600" dirty="0"/>
              <a:t>Žádost o platbu.</a:t>
            </a:r>
          </a:p>
          <a:p>
            <a:pPr marL="742950" lvl="0" indent="-742950" algn="just">
              <a:buFont typeface="+mj-lt"/>
              <a:buAutoNum type="arabicParenR"/>
            </a:pPr>
            <a:r>
              <a:rPr lang="cs-CZ" sz="3600" dirty="0"/>
              <a:t>Povinná publicita projektu.</a:t>
            </a:r>
          </a:p>
          <a:p>
            <a:pPr marL="742950" lvl="0" indent="-742950" algn="just">
              <a:buFont typeface="+mj-lt"/>
              <a:buAutoNum type="arabicParenR"/>
            </a:pPr>
            <a:r>
              <a:rPr lang="cs-CZ" sz="3600" dirty="0"/>
              <a:t>Představení připravovaných výzev v Programovém rámci PRV CLLD MAS Sokolovsko pro rok 2018.</a:t>
            </a:r>
          </a:p>
          <a:p>
            <a:pPr marL="742950" lvl="0" indent="-742950" algn="just">
              <a:buFont typeface="+mj-lt"/>
              <a:buAutoNum type="arabicParenR"/>
            </a:pPr>
            <a:r>
              <a:rPr lang="cs-CZ" sz="3600" dirty="0"/>
              <a:t>Dotazy, diskuze</a:t>
            </a:r>
            <a:r>
              <a:rPr lang="cs-CZ" sz="3600" dirty="0" smtClean="0"/>
              <a:t>.</a:t>
            </a:r>
            <a:endParaRPr lang="cs-CZ" sz="3600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190651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145740" y="2420888"/>
            <a:ext cx="8852520" cy="1398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 smtClean="0"/>
              <a:t>Žádost o platbu</a:t>
            </a:r>
            <a:endParaRPr lang="cs-CZ" sz="2000" b="1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err="1" smtClean="0"/>
              <a:t>ŽoPl</a:t>
            </a:r>
            <a:r>
              <a:rPr lang="cs-CZ" dirty="0" smtClean="0"/>
              <a:t> musí být vygenerována z Portálu farmáře.</a:t>
            </a:r>
          </a:p>
          <a:p>
            <a:pPr algn="just"/>
            <a:r>
              <a:rPr lang="cs-CZ" dirty="0" smtClean="0"/>
              <a:t>Předkládá se </a:t>
            </a:r>
            <a:r>
              <a:rPr lang="cs-CZ" b="1" dirty="0" smtClean="0"/>
              <a:t>nejprve na MAS </a:t>
            </a:r>
            <a:r>
              <a:rPr lang="cs-CZ" dirty="0" smtClean="0"/>
              <a:t>(nejpozději v den podání </a:t>
            </a:r>
            <a:r>
              <a:rPr lang="cs-CZ" dirty="0" err="1" smtClean="0"/>
              <a:t>ŽoPl</a:t>
            </a:r>
            <a:r>
              <a:rPr lang="cs-CZ" dirty="0" smtClean="0"/>
              <a:t> na MAS dle Dohody), po kontrole na RO SZIF.</a:t>
            </a:r>
          </a:p>
          <a:p>
            <a:pPr algn="just"/>
            <a:r>
              <a:rPr lang="cs-CZ" dirty="0" smtClean="0"/>
              <a:t>Po potvrzení </a:t>
            </a:r>
            <a:r>
              <a:rPr lang="cs-CZ" dirty="0" err="1" smtClean="0"/>
              <a:t>ŽoPl</a:t>
            </a:r>
            <a:r>
              <a:rPr lang="cs-CZ" dirty="0" smtClean="0"/>
              <a:t> ze strany MAS a odesláním </a:t>
            </a:r>
            <a:r>
              <a:rPr lang="cs-CZ" dirty="0" err="1" smtClean="0"/>
              <a:t>ŽoPl</a:t>
            </a:r>
            <a:r>
              <a:rPr lang="cs-CZ" dirty="0" smtClean="0"/>
              <a:t> přes Portál farmáře je vygenerováno systémem </a:t>
            </a:r>
            <a:r>
              <a:rPr lang="cs-CZ" b="1" dirty="0" smtClean="0"/>
              <a:t>Potvrzení </a:t>
            </a:r>
            <a:br>
              <a:rPr lang="cs-CZ" b="1" dirty="0" smtClean="0"/>
            </a:br>
            <a:r>
              <a:rPr lang="cs-CZ" b="1" dirty="0" smtClean="0"/>
              <a:t>o přijetí</a:t>
            </a:r>
            <a:r>
              <a:rPr lang="cs-CZ" dirty="0" smtClean="0"/>
              <a:t> </a:t>
            </a:r>
            <a:r>
              <a:rPr lang="cs-CZ" dirty="0" smtClean="0">
                <a:sym typeface="Wingdings"/>
              </a:rPr>
              <a:t> podepsané Potvrzení o přijetí včetně všech povinných příloh k </a:t>
            </a:r>
            <a:r>
              <a:rPr lang="cs-CZ" dirty="0" err="1" smtClean="0">
                <a:sym typeface="Wingdings"/>
              </a:rPr>
              <a:t>ŽoPl</a:t>
            </a:r>
            <a:r>
              <a:rPr lang="cs-CZ" dirty="0" smtClean="0">
                <a:sym typeface="Wingdings"/>
              </a:rPr>
              <a:t> nutno předložit na podatelnu RO SZIF do stanoveného termínu Dohodou.</a:t>
            </a:r>
          </a:p>
          <a:p>
            <a:pPr algn="just"/>
            <a:r>
              <a:rPr lang="cs-CZ" dirty="0" smtClean="0">
                <a:sym typeface="Wingdings"/>
              </a:rPr>
              <a:t>Nebude poskytnuta vyšší dotace, než je částka zakotvená v Dohodě.</a:t>
            </a:r>
          </a:p>
          <a:p>
            <a:pPr algn="just"/>
            <a:r>
              <a:rPr lang="cs-CZ" dirty="0" err="1" smtClean="0">
                <a:sym typeface="Wingdings"/>
              </a:rPr>
              <a:t>ŽoPl</a:t>
            </a:r>
            <a:r>
              <a:rPr lang="cs-CZ" dirty="0" smtClean="0">
                <a:sym typeface="Wingdings"/>
              </a:rPr>
              <a:t> musí být založena na skutečně prokázaných výdajích.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21</a:t>
            </a:fld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539552" y="82742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008000"/>
                </a:solidFill>
              </a:rPr>
              <a:t>Žádost o platbu (</a:t>
            </a:r>
            <a:r>
              <a:rPr lang="cs-CZ" sz="3200" b="1" dirty="0" err="1" smtClean="0">
                <a:solidFill>
                  <a:srgbClr val="008000"/>
                </a:solidFill>
              </a:rPr>
              <a:t>ŽoPl</a:t>
            </a:r>
            <a:r>
              <a:rPr lang="cs-CZ" sz="3200" b="1" dirty="0" smtClean="0">
                <a:solidFill>
                  <a:srgbClr val="008000"/>
                </a:solidFill>
              </a:rPr>
              <a:t>)</a:t>
            </a:r>
            <a:endParaRPr lang="cs-CZ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8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04638"/>
            <a:ext cx="8229600" cy="4221525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cs-CZ" b="1" dirty="0" smtClean="0"/>
              <a:t>Živnostenské oprávnění</a:t>
            </a:r>
            <a:r>
              <a:rPr lang="cs-CZ" dirty="0" smtClean="0"/>
              <a:t>, či jiné oprávnění k provozování činnosti, která je předmětem projektu  - prostá kopie.</a:t>
            </a:r>
          </a:p>
          <a:p>
            <a:pPr algn="just"/>
            <a:r>
              <a:rPr lang="cs-CZ" b="1" dirty="0" smtClean="0"/>
              <a:t>Doklad o vedení </a:t>
            </a:r>
            <a:r>
              <a:rPr lang="cs-CZ" dirty="0" smtClean="0"/>
              <a:t>(popř. zřízení) </a:t>
            </a:r>
            <a:r>
              <a:rPr lang="cs-CZ" b="1" dirty="0" smtClean="0"/>
              <a:t>bankovního účtu </a:t>
            </a:r>
            <a:r>
              <a:rPr lang="cs-CZ" dirty="0" smtClean="0"/>
              <a:t>ve vlastnictví příjemce – prostá kopie.</a:t>
            </a:r>
          </a:p>
          <a:p>
            <a:pPr algn="just"/>
            <a:r>
              <a:rPr lang="cs-CZ" b="1" dirty="0" smtClean="0"/>
              <a:t>Účetní/daňové doklady </a:t>
            </a:r>
            <a:r>
              <a:rPr lang="cs-CZ" dirty="0" smtClean="0"/>
              <a:t>související s realizací projektu – prostá kopie.</a:t>
            </a:r>
          </a:p>
          <a:p>
            <a:pPr algn="just"/>
            <a:r>
              <a:rPr lang="cs-CZ" b="1" dirty="0" smtClean="0"/>
              <a:t>Doklad o předání technologie/ stroje </a:t>
            </a:r>
            <a:r>
              <a:rPr lang="cs-CZ" dirty="0" smtClean="0"/>
              <a:t>(výrobní číslo stroje musí být uvedené na tomto dokladu) – prostá kopie.</a:t>
            </a:r>
          </a:p>
          <a:p>
            <a:pPr algn="just"/>
            <a:r>
              <a:rPr lang="cs-CZ" b="1" dirty="0" smtClean="0"/>
              <a:t>Doklad o uhrazení závazku </a:t>
            </a:r>
            <a:r>
              <a:rPr lang="cs-CZ" dirty="0" smtClean="0"/>
              <a:t>dodavateli (např. výpis z BÚ) – prostá kopie.</a:t>
            </a:r>
          </a:p>
          <a:p>
            <a:pPr algn="just"/>
            <a:r>
              <a:rPr lang="cs-CZ" b="1" dirty="0" smtClean="0"/>
              <a:t>ES prohlášení o shodě </a:t>
            </a:r>
            <a:r>
              <a:rPr lang="cs-CZ" dirty="0" smtClean="0"/>
              <a:t>– u strojů a technologií nad 100 tis. Kč – prostá kopie.</a:t>
            </a:r>
          </a:p>
          <a:p>
            <a:pPr algn="just"/>
            <a:r>
              <a:rPr lang="cs-CZ" b="1" dirty="0" smtClean="0"/>
              <a:t>Kolaudační souhlas </a:t>
            </a:r>
            <a:r>
              <a:rPr lang="cs-CZ" dirty="0" smtClean="0"/>
              <a:t>x oznámení stavebnímu úřadu o užívání stavby x povolení ke zkušebnímu provozu x povolení k předčasnému užívání stavby před jejím úplným dokončením – prostá kopie.</a:t>
            </a:r>
          </a:p>
          <a:p>
            <a:pPr algn="just"/>
            <a:r>
              <a:rPr lang="cs-CZ" b="1" dirty="0" smtClean="0"/>
              <a:t>Dokumentace skutečného provedení stavby </a:t>
            </a:r>
            <a:r>
              <a:rPr lang="cs-CZ" dirty="0" smtClean="0"/>
              <a:t>ověřená SÚ – pokud došlo při realizaci projektu ke změnám oproti původní dokumentaci – prostá kopie.</a:t>
            </a:r>
            <a:endParaRPr lang="cs-CZ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22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539552" y="827420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008000"/>
                </a:solidFill>
              </a:rPr>
              <a:t>Povinné přílohy předkládané při podání </a:t>
            </a:r>
            <a:r>
              <a:rPr lang="cs-CZ" sz="3200" b="1" dirty="0" err="1" smtClean="0">
                <a:solidFill>
                  <a:srgbClr val="008000"/>
                </a:solidFill>
              </a:rPr>
              <a:t>ŽoPl</a:t>
            </a:r>
            <a:r>
              <a:rPr lang="cs-CZ" sz="3200" b="1" dirty="0" smtClean="0">
                <a:solidFill>
                  <a:srgbClr val="008000"/>
                </a:solidFill>
              </a:rPr>
              <a:t> na MAS/RO SZIF</a:t>
            </a:r>
            <a:endParaRPr lang="cs-CZ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8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04638"/>
            <a:ext cx="8229600" cy="4221525"/>
          </a:xfrm>
        </p:spPr>
        <p:txBody>
          <a:bodyPr>
            <a:noAutofit/>
          </a:bodyPr>
          <a:lstStyle/>
          <a:p>
            <a:pPr algn="just"/>
            <a:r>
              <a:rPr lang="cs-CZ" sz="1800" b="1" dirty="0" smtClean="0"/>
              <a:t>Soupisky účetní/daňových dokladů </a:t>
            </a:r>
            <a:r>
              <a:rPr lang="cs-CZ" sz="1800" dirty="0" smtClean="0"/>
              <a:t>k výdajům, ze kterých je stanovena dotace  - součástí </a:t>
            </a:r>
            <a:r>
              <a:rPr lang="cs-CZ" sz="1800" dirty="0" err="1" smtClean="0"/>
              <a:t>el.formuláře</a:t>
            </a:r>
            <a:r>
              <a:rPr lang="cs-CZ" sz="1800" dirty="0" smtClean="0"/>
              <a:t> </a:t>
            </a:r>
            <a:r>
              <a:rPr lang="cs-CZ" sz="1800" dirty="0" err="1" smtClean="0"/>
              <a:t>ŽoPl</a:t>
            </a:r>
            <a:r>
              <a:rPr lang="cs-CZ" sz="1800" dirty="0" smtClean="0"/>
              <a:t>.</a:t>
            </a:r>
          </a:p>
          <a:p>
            <a:pPr algn="just"/>
            <a:r>
              <a:rPr lang="cs-CZ" sz="1800" b="1" dirty="0" smtClean="0"/>
              <a:t>Potvrzení finančního úřadu o bezdlužnosti </a:t>
            </a:r>
            <a:r>
              <a:rPr lang="cs-CZ" sz="1800" dirty="0" smtClean="0"/>
              <a:t>– prostá kopie.</a:t>
            </a:r>
          </a:p>
          <a:p>
            <a:pPr algn="just"/>
            <a:r>
              <a:rPr lang="cs-CZ" sz="1800" b="1" dirty="0" smtClean="0"/>
              <a:t>Cenový marketing </a:t>
            </a:r>
            <a:r>
              <a:rPr lang="cs-CZ" sz="1800" dirty="0" smtClean="0"/>
              <a:t>– pokud je vyžadován, včetně písemné smlouvy nebo objednávky s vybraným dodavatelem – prostá kopie.</a:t>
            </a:r>
          </a:p>
          <a:p>
            <a:pPr algn="just"/>
            <a:r>
              <a:rPr lang="cs-CZ" sz="1800" b="1" dirty="0" smtClean="0"/>
              <a:t>Dodatek/dodatky ke smlouvě s dodavatelem </a:t>
            </a:r>
            <a:r>
              <a:rPr lang="cs-CZ" sz="1800" dirty="0" smtClean="0"/>
              <a:t>– originál nebo úředně ověřená kopie.</a:t>
            </a:r>
          </a:p>
          <a:p>
            <a:pPr algn="just"/>
            <a:r>
              <a:rPr lang="cs-CZ" sz="1800" b="1" dirty="0" smtClean="0"/>
              <a:t>Soupis stavebních prací s výkazem výměr a položkový rozpočet </a:t>
            </a:r>
            <a:r>
              <a:rPr lang="cs-CZ" sz="1800" dirty="0" smtClean="0"/>
              <a:t>– prostá kopie.</a:t>
            </a:r>
          </a:p>
          <a:p>
            <a:pPr algn="just"/>
            <a:r>
              <a:rPr lang="cs-CZ" sz="1800" b="1" dirty="0" smtClean="0"/>
              <a:t>Fotodokumentace předmětu projektu </a:t>
            </a:r>
            <a:r>
              <a:rPr lang="cs-CZ" sz="1800" dirty="0" smtClean="0"/>
              <a:t>pořízená v místě realizace, vč. fotozáznamu výrobního nebo evidenčního čísla – prostá kopie.</a:t>
            </a:r>
          </a:p>
          <a:p>
            <a:pPr algn="just"/>
            <a:r>
              <a:rPr lang="cs-CZ" sz="1800" dirty="0" smtClean="0"/>
              <a:t>V případě nákupu nemovitosti </a:t>
            </a:r>
            <a:r>
              <a:rPr lang="cs-CZ" sz="1800" b="1" dirty="0" smtClean="0"/>
              <a:t>kupní smlouva </a:t>
            </a:r>
            <a:r>
              <a:rPr lang="cs-CZ" sz="1800" dirty="0" smtClean="0"/>
              <a:t>– prostá kopie.</a:t>
            </a:r>
          </a:p>
          <a:p>
            <a:pPr algn="just"/>
            <a:r>
              <a:rPr lang="cs-CZ" sz="1800" dirty="0" smtClean="0"/>
              <a:t>V případě nových pracovních míst – </a:t>
            </a:r>
            <a:r>
              <a:rPr lang="cs-CZ" sz="1800" b="1" dirty="0" smtClean="0"/>
              <a:t>přehled o výši pojistného a vyplacených dávkách </a:t>
            </a:r>
            <a:r>
              <a:rPr lang="cs-CZ" sz="1800" dirty="0" smtClean="0"/>
              <a:t>– za posledních 12 uzavřených měsíců před podáním </a:t>
            </a:r>
            <a:r>
              <a:rPr lang="cs-CZ" sz="1800" dirty="0" err="1" smtClean="0"/>
              <a:t>ŽoPl</a:t>
            </a:r>
            <a:r>
              <a:rPr lang="cs-CZ" sz="1800" dirty="0" smtClean="0"/>
              <a:t> </a:t>
            </a:r>
            <a:r>
              <a:rPr lang="cs-CZ" sz="1800" dirty="0" smtClean="0"/>
              <a:t>- </a:t>
            </a:r>
            <a:r>
              <a:rPr lang="cs-CZ" sz="1800" dirty="0"/>
              <a:t>prostá kopie </a:t>
            </a:r>
            <a:r>
              <a:rPr lang="cs-CZ" sz="1800" dirty="0" smtClean="0"/>
              <a:t>pokud příjemce nemůže poskytnout, tak čestné prohlášení – originál. </a:t>
            </a:r>
            <a:endParaRPr lang="cs-CZ" sz="1800" dirty="0">
              <a:solidFill>
                <a:srgbClr val="FF0000"/>
              </a:solidFill>
            </a:endParaRPr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23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539552" y="827420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008000"/>
                </a:solidFill>
              </a:rPr>
              <a:t>Povinné přílohy předkládané při podání </a:t>
            </a:r>
            <a:r>
              <a:rPr lang="cs-CZ" sz="3200" b="1" dirty="0" err="1" smtClean="0">
                <a:solidFill>
                  <a:srgbClr val="008000"/>
                </a:solidFill>
              </a:rPr>
              <a:t>ŽoPl</a:t>
            </a:r>
            <a:r>
              <a:rPr lang="cs-CZ" sz="3200" b="1" dirty="0" smtClean="0">
                <a:solidFill>
                  <a:srgbClr val="008000"/>
                </a:solidFill>
              </a:rPr>
              <a:t> </a:t>
            </a:r>
            <a:r>
              <a:rPr lang="cs-CZ" sz="3200" b="1" dirty="0" smtClean="0">
                <a:solidFill>
                  <a:srgbClr val="008000"/>
                </a:solidFill>
              </a:rPr>
              <a:t>na MAS/RO SZIF - pokračování</a:t>
            </a:r>
            <a:endParaRPr lang="cs-CZ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8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04638"/>
            <a:ext cx="8229600" cy="4221525"/>
          </a:xfrm>
        </p:spPr>
        <p:txBody>
          <a:bodyPr/>
          <a:lstStyle/>
          <a:p>
            <a:pPr algn="just"/>
            <a:r>
              <a:rPr lang="cs-CZ" b="1" dirty="0" smtClean="0"/>
              <a:t>Monitorovací zpráva </a:t>
            </a:r>
            <a:r>
              <a:rPr lang="cs-CZ" dirty="0" smtClean="0"/>
              <a:t>k projektu – formulář </a:t>
            </a:r>
            <a:br>
              <a:rPr lang="cs-CZ" dirty="0" smtClean="0"/>
            </a:br>
            <a:r>
              <a:rPr lang="cs-CZ" dirty="0" smtClean="0"/>
              <a:t>na Portálu farmáře, odevzdání každoročně </a:t>
            </a:r>
            <a:br>
              <a:rPr lang="cs-CZ" dirty="0" smtClean="0"/>
            </a:br>
            <a:r>
              <a:rPr lang="cs-CZ" dirty="0" smtClean="0"/>
              <a:t>do 31.3. do celou dobu vázanosti projektu </a:t>
            </a:r>
            <a:br>
              <a:rPr lang="cs-CZ" dirty="0" smtClean="0"/>
            </a:br>
            <a:r>
              <a:rPr lang="cs-CZ" dirty="0" smtClean="0"/>
              <a:t>na účel.</a:t>
            </a:r>
            <a:endParaRPr lang="cs-CZ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24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539552" y="827420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008000"/>
                </a:solidFill>
              </a:rPr>
              <a:t>Povinné přílohy předkládané po proplacení projektu</a:t>
            </a:r>
            <a:endParaRPr lang="cs-CZ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7330592" cy="5693378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104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02" y="1268760"/>
            <a:ext cx="8820596" cy="3648259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26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06105" y="4880193"/>
            <a:ext cx="1300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www.szif.cz</a:t>
            </a:r>
          </a:p>
        </p:txBody>
      </p:sp>
    </p:spTree>
    <p:extLst>
      <p:ext uri="{BB962C8B-B14F-4D97-AF65-F5344CB8AC3E}">
        <p14:creationId xmlns:p14="http://schemas.microsoft.com/office/powerpoint/2010/main" val="129104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37" y="1196752"/>
            <a:ext cx="8742525" cy="4489149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27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18072" y="5733256"/>
            <a:ext cx="1300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www.szif.cz</a:t>
            </a:r>
          </a:p>
        </p:txBody>
      </p:sp>
    </p:spTree>
    <p:extLst>
      <p:ext uri="{BB962C8B-B14F-4D97-AF65-F5344CB8AC3E}">
        <p14:creationId xmlns:p14="http://schemas.microsoft.com/office/powerpoint/2010/main" val="129104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03" y="1203512"/>
            <a:ext cx="8653475" cy="2801551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28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18072" y="4077072"/>
            <a:ext cx="1300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www.szif.cz</a:t>
            </a:r>
          </a:p>
        </p:txBody>
      </p:sp>
    </p:spTree>
    <p:extLst>
      <p:ext uri="{BB962C8B-B14F-4D97-AF65-F5344CB8AC3E}">
        <p14:creationId xmlns:p14="http://schemas.microsoft.com/office/powerpoint/2010/main" val="129104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29" y="1916832"/>
            <a:ext cx="7983563" cy="4752528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29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222601" y="735087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Součástí formuláře Žádosti o platbu je soupiska výdajů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-23731" y="6581001"/>
            <a:ext cx="1300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www.szif.cz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208847" y="1147572"/>
            <a:ext cx="8655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 smtClean="0">
                <a:solidFill>
                  <a:srgbClr val="FF0000"/>
                </a:solidFill>
              </a:rPr>
              <a:t>!!!</a:t>
            </a:r>
            <a:r>
              <a:rPr lang="cs-CZ" dirty="0" smtClean="0"/>
              <a:t> Změny </a:t>
            </a:r>
            <a:r>
              <a:rPr lang="cs-CZ" dirty="0"/>
              <a:t>prováděné v Soupisce výdajů je nutné vždy uložit. Uložením pouze samotného formuláře </a:t>
            </a:r>
            <a:r>
              <a:rPr lang="cs-CZ" dirty="0" err="1" smtClean="0"/>
              <a:t>ŽoPl</a:t>
            </a:r>
            <a:r>
              <a:rPr lang="cs-CZ" dirty="0" smtClean="0"/>
              <a:t> </a:t>
            </a:r>
            <a:r>
              <a:rPr lang="cs-CZ" dirty="0"/>
              <a:t>nedochází k uložení dat na Soupisce. </a:t>
            </a:r>
            <a:r>
              <a:rPr lang="cs-CZ" b="1" dirty="0" smtClean="0">
                <a:solidFill>
                  <a:srgbClr val="FF0000"/>
                </a:solidFill>
              </a:rPr>
              <a:t>!!!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18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ivatwel R25\Desktop\WP_20170425_12_04_15_Pro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8394" cy="6858000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4032448" cy="1656184"/>
          </a:xfrm>
        </p:spPr>
        <p:txBody>
          <a:bodyPr>
            <a:normAutofit fontScale="90000"/>
          </a:bodyPr>
          <a:lstStyle/>
          <a:p>
            <a:r>
              <a:rPr lang="cs-CZ" sz="4000" b="1" dirty="0" smtClean="0">
                <a:solidFill>
                  <a:schemeClr val="bg1"/>
                </a:solidFill>
              </a:rPr>
              <a:t>1. </a:t>
            </a:r>
            <a:r>
              <a:rPr lang="cs-CZ" sz="4000" b="1" dirty="0">
                <a:solidFill>
                  <a:schemeClr val="bg1"/>
                </a:solidFill>
              </a:rPr>
              <a:t>v</a:t>
            </a:r>
            <a:r>
              <a:rPr lang="cs-CZ" sz="4000" b="1" dirty="0" smtClean="0">
                <a:solidFill>
                  <a:schemeClr val="bg1"/>
                </a:solidFill>
              </a:rPr>
              <a:t>ýzva PRV </a:t>
            </a:r>
            <a:br>
              <a:rPr lang="cs-CZ" sz="4000" b="1" dirty="0" smtClean="0">
                <a:solidFill>
                  <a:schemeClr val="bg1"/>
                </a:solidFill>
              </a:rPr>
            </a:br>
            <a:r>
              <a:rPr lang="cs-CZ" sz="4000" b="1" dirty="0" smtClean="0">
                <a:solidFill>
                  <a:schemeClr val="bg1"/>
                </a:solidFill>
              </a:rPr>
              <a:t>MAS Sokolovsko</a:t>
            </a:r>
            <a:r>
              <a:rPr lang="cs-CZ" b="1" dirty="0" smtClean="0">
                <a:solidFill>
                  <a:schemeClr val="bg1"/>
                </a:solidFill>
              </a:rPr>
              <a:t/>
            </a:r>
            <a:br>
              <a:rPr lang="cs-CZ" b="1" dirty="0" smtClean="0">
                <a:solidFill>
                  <a:schemeClr val="bg1"/>
                </a:solidFill>
              </a:rPr>
            </a:br>
            <a:r>
              <a:rPr lang="cs-CZ" sz="2000" b="1" dirty="0" smtClean="0">
                <a:solidFill>
                  <a:schemeClr val="bg1"/>
                </a:solidFill>
              </a:rPr>
              <a:t>v rámci operace 19.2.1 Programu rozvoje venkova na období 2014 - 2020</a:t>
            </a:r>
            <a:endParaRPr lang="cs-CZ" sz="2000" b="1" dirty="0">
              <a:solidFill>
                <a:schemeClr val="bg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076056" y="6309320"/>
            <a:ext cx="4067944" cy="427856"/>
          </a:xfrm>
        </p:spPr>
        <p:txBody>
          <a:bodyPr>
            <a:normAutofit lnSpcReduction="10000"/>
          </a:bodyPr>
          <a:lstStyle/>
          <a:p>
            <a:r>
              <a:rPr lang="cs-CZ" sz="2400" dirty="0" smtClean="0">
                <a:solidFill>
                  <a:schemeClr val="bg2"/>
                </a:solidFill>
              </a:rPr>
              <a:t>Výzva vyhlášena: 20. 2. 2017</a:t>
            </a:r>
            <a:endParaRPr lang="cs-CZ" sz="2400" dirty="0">
              <a:solidFill>
                <a:schemeClr val="bg2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209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68" y="835861"/>
            <a:ext cx="8627396" cy="2593140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30</a:t>
            </a:fld>
            <a:endParaRPr lang="cs-CZ"/>
          </a:p>
        </p:txBody>
      </p:sp>
      <p:pic>
        <p:nvPicPr>
          <p:cNvPr id="1026" name="Picture 2" descr="C:\Users\Uzivatwel R25\Desktop\prezentace\žop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7" y="3528595"/>
            <a:ext cx="8599807" cy="312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148657" y="6640605"/>
            <a:ext cx="1300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www.szif.cz</a:t>
            </a:r>
          </a:p>
        </p:txBody>
      </p:sp>
    </p:spTree>
    <p:extLst>
      <p:ext uri="{BB962C8B-B14F-4D97-AF65-F5344CB8AC3E}">
        <p14:creationId xmlns:p14="http://schemas.microsoft.com/office/powerpoint/2010/main" val="323618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0" y="1052736"/>
            <a:ext cx="8848058" cy="4536504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31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323528" y="5589240"/>
            <a:ext cx="1300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www.szif.cz</a:t>
            </a:r>
          </a:p>
        </p:txBody>
      </p:sp>
    </p:spTree>
    <p:extLst>
      <p:ext uri="{BB962C8B-B14F-4D97-AF65-F5344CB8AC3E}">
        <p14:creationId xmlns:p14="http://schemas.microsoft.com/office/powerpoint/2010/main" val="323618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62" y="1173424"/>
            <a:ext cx="8742512" cy="4487823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32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323528" y="5589240"/>
            <a:ext cx="1300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www.szif.cz</a:t>
            </a:r>
          </a:p>
        </p:txBody>
      </p:sp>
    </p:spTree>
    <p:extLst>
      <p:ext uri="{BB962C8B-B14F-4D97-AF65-F5344CB8AC3E}">
        <p14:creationId xmlns:p14="http://schemas.microsoft.com/office/powerpoint/2010/main" val="323618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6712"/>
            <a:ext cx="5312362" cy="4811014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33</a:t>
            </a:fld>
            <a:endParaRPr lang="cs-CZ"/>
          </a:p>
        </p:txBody>
      </p:sp>
      <p:pic>
        <p:nvPicPr>
          <p:cNvPr id="2050" name="Picture 2" descr="C:\Users\Uzivatwel R25\Desktop\prezentace\žop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164" y="4614531"/>
            <a:ext cx="6300965" cy="213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323528" y="6468238"/>
            <a:ext cx="1300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www.szif.cz</a:t>
            </a:r>
          </a:p>
        </p:txBody>
      </p:sp>
    </p:spTree>
    <p:extLst>
      <p:ext uri="{BB962C8B-B14F-4D97-AF65-F5344CB8AC3E}">
        <p14:creationId xmlns:p14="http://schemas.microsoft.com/office/powerpoint/2010/main" val="93195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48" y="1196752"/>
            <a:ext cx="8820303" cy="4320480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34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79512" y="5589240"/>
            <a:ext cx="1300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www.szif.cz</a:t>
            </a:r>
          </a:p>
        </p:txBody>
      </p:sp>
    </p:spTree>
    <p:extLst>
      <p:ext uri="{BB962C8B-B14F-4D97-AF65-F5344CB8AC3E}">
        <p14:creationId xmlns:p14="http://schemas.microsoft.com/office/powerpoint/2010/main" val="93195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951" y="1988840"/>
            <a:ext cx="5588097" cy="4525963"/>
          </a:xfrm>
        </p:spPr>
      </p:pic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35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03776" y="980728"/>
            <a:ext cx="86551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 smtClean="0">
                <a:solidFill>
                  <a:srgbClr val="FF0000"/>
                </a:solidFill>
              </a:rPr>
              <a:t>!!!</a:t>
            </a:r>
            <a:r>
              <a:rPr lang="cs-CZ" dirty="0" smtClean="0"/>
              <a:t> Potvrzení o přijetí vytisknout a osobně (příp. zmocněnec) doložit na podatelnu RO </a:t>
            </a:r>
            <a:r>
              <a:rPr lang="cs-CZ" dirty="0" err="1" smtClean="0"/>
              <a:t>SZIFu</a:t>
            </a:r>
            <a:r>
              <a:rPr lang="cs-CZ" dirty="0" smtClean="0"/>
              <a:t> v Ústí nad Labem + případné listinné přílohy. Nejpozději v termínu předložení </a:t>
            </a:r>
            <a:r>
              <a:rPr lang="cs-CZ" dirty="0" err="1" smtClean="0"/>
              <a:t>ŽoPl</a:t>
            </a:r>
            <a:r>
              <a:rPr lang="cs-CZ" dirty="0" smtClean="0"/>
              <a:t> dle Dohody</a:t>
            </a:r>
            <a:r>
              <a:rPr lang="cs-CZ" b="1" dirty="0" smtClean="0">
                <a:solidFill>
                  <a:srgbClr val="FF0000"/>
                </a:solidFill>
              </a:rPr>
              <a:t>!!!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03776" y="6581001"/>
            <a:ext cx="1300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www.szif.cz</a:t>
            </a:r>
          </a:p>
        </p:txBody>
      </p:sp>
    </p:spTree>
    <p:extLst>
      <p:ext uri="{BB962C8B-B14F-4D97-AF65-F5344CB8AC3E}">
        <p14:creationId xmlns:p14="http://schemas.microsoft.com/office/powerpoint/2010/main" val="93195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251520" y="1484784"/>
            <a:ext cx="8424936" cy="381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/>
              <a:t>Povinná publicita projektu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37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244407" y="1011409"/>
            <a:ext cx="8655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3200" b="1" dirty="0" smtClean="0">
                <a:solidFill>
                  <a:srgbClr val="008000"/>
                </a:solidFill>
              </a:rPr>
              <a:t>Loga </a:t>
            </a:r>
            <a:r>
              <a:rPr lang="cs-CZ" sz="2000" b="1" dirty="0" smtClean="0">
                <a:solidFill>
                  <a:srgbClr val="008000"/>
                </a:solidFill>
              </a:rPr>
              <a:t>– použití se řídí Příručkou pro publicitu PRV 2014 - 2020</a:t>
            </a:r>
            <a:r>
              <a:rPr lang="cs-CZ" sz="2000" b="1" dirty="0" smtClean="0">
                <a:solidFill>
                  <a:srgbClr val="FF0000"/>
                </a:solidFill>
              </a:rPr>
              <a:t> </a:t>
            </a:r>
            <a:endParaRPr lang="cs-CZ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zivatwel R25\Desktop\prezentace\logo_EU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01" y="4221088"/>
            <a:ext cx="4775370" cy="125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zivatwel R25\Desktop\prezentace\Logo_lead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893" y="4547619"/>
            <a:ext cx="711187" cy="7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244408" y="1593666"/>
            <a:ext cx="86196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/>
              <a:t>Povinná loga:</a:t>
            </a:r>
          </a:p>
          <a:p>
            <a:r>
              <a:rPr lang="cs-CZ" sz="2000" b="1" dirty="0" smtClean="0"/>
              <a:t>Logo EU: </a:t>
            </a:r>
            <a:r>
              <a:rPr lang="cs-CZ" sz="2000" dirty="0" smtClean="0"/>
              <a:t>největší, na prvním místě, </a:t>
            </a:r>
          </a:p>
          <a:p>
            <a:r>
              <a:rPr lang="cs-CZ" sz="2000" dirty="0" smtClean="0"/>
              <a:t>	dostupné: http://eagri.cz/public/web/file/465639/logo_EU.jpg</a:t>
            </a:r>
          </a:p>
          <a:p>
            <a:r>
              <a:rPr lang="cs-CZ" sz="2000" b="1" dirty="0" smtClean="0"/>
              <a:t>Logo LEADER: </a:t>
            </a:r>
            <a:r>
              <a:rPr lang="cs-CZ" sz="2000" dirty="0" smtClean="0"/>
              <a:t>menší než logo EU, na 2. místě,</a:t>
            </a:r>
          </a:p>
          <a:p>
            <a:r>
              <a:rPr lang="cs-CZ" sz="2000" dirty="0" smtClean="0"/>
              <a:t>	dostupné: http://eagri.cz/public/web/file/420048/Logo_leader.JPG</a:t>
            </a:r>
          </a:p>
          <a:p>
            <a:endParaRPr lang="cs-CZ" sz="2000" dirty="0" smtClean="0"/>
          </a:p>
          <a:p>
            <a:r>
              <a:rPr lang="cs-CZ" sz="2000" b="1" u="sng" dirty="0" smtClean="0"/>
              <a:t>Nepovinné logo: </a:t>
            </a:r>
          </a:p>
          <a:p>
            <a:r>
              <a:rPr lang="cs-CZ" sz="2000" b="1" dirty="0" smtClean="0"/>
              <a:t>Logo PRV: </a:t>
            </a:r>
            <a:r>
              <a:rPr lang="cs-CZ" sz="2000" dirty="0" smtClean="0"/>
              <a:t>dostupné</a:t>
            </a:r>
            <a:r>
              <a:rPr lang="cs-CZ" sz="2000" b="1" dirty="0" smtClean="0"/>
              <a:t> </a:t>
            </a:r>
            <a:r>
              <a:rPr lang="cs-CZ" sz="2000" dirty="0"/>
              <a:t>http://</a:t>
            </a:r>
            <a:r>
              <a:rPr lang="cs-CZ" sz="2000" dirty="0" smtClean="0"/>
              <a:t>eagri.cz/public/web/file/465642/logo_PRV.jpg</a:t>
            </a:r>
            <a:endParaRPr lang="cs-CZ" sz="2000" dirty="0"/>
          </a:p>
          <a:p>
            <a:endParaRPr lang="cs-CZ" sz="2000" b="1" dirty="0"/>
          </a:p>
        </p:txBody>
      </p:sp>
      <p:pic>
        <p:nvPicPr>
          <p:cNvPr id="1028" name="Picture 4" descr="C:\Users\Uzivatwel R25\Desktop\prezentace\logo_PRV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339" y="4553470"/>
            <a:ext cx="1728192" cy="70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368803" y="5881287"/>
            <a:ext cx="8262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Pro generování nástrojů povinné publicity je možné využít internetovou aplikaci MMR:</a:t>
            </a:r>
          </a:p>
          <a:p>
            <a:r>
              <a:rPr lang="cs-CZ" b="1" dirty="0" smtClean="0"/>
              <a:t>https://publicita.dotaceeu.cz/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b="1" u="sng" dirty="0" smtClean="0"/>
              <a:t>Musí obsahovat tyto prvky:</a:t>
            </a:r>
          </a:p>
          <a:p>
            <a:pPr marL="457200" lvl="1" indent="0" algn="just">
              <a:buNone/>
            </a:pPr>
            <a:r>
              <a:rPr lang="cs-CZ" b="1" dirty="0" smtClean="0"/>
              <a:t>1. Název projektu</a:t>
            </a:r>
          </a:p>
          <a:p>
            <a:pPr lvl="2" algn="just"/>
            <a:r>
              <a:rPr lang="cs-CZ" dirty="0" smtClean="0"/>
              <a:t>Žadatel/ příjemce dotace uvede název projektu dle žádosti</a:t>
            </a:r>
            <a:br>
              <a:rPr lang="cs-CZ" dirty="0" smtClean="0"/>
            </a:br>
            <a:r>
              <a:rPr lang="cs-CZ" dirty="0" smtClean="0"/>
              <a:t> o dotaci.</a:t>
            </a:r>
            <a:endParaRPr lang="cs-CZ" dirty="0"/>
          </a:p>
          <a:p>
            <a:pPr marL="457200" lvl="1" indent="0" algn="just">
              <a:buNone/>
            </a:pPr>
            <a:r>
              <a:rPr lang="cs-CZ" b="1" dirty="0" smtClean="0"/>
              <a:t>2</a:t>
            </a:r>
            <a:r>
              <a:rPr lang="cs-CZ" dirty="0" smtClean="0"/>
              <a:t>. </a:t>
            </a:r>
            <a:r>
              <a:rPr lang="cs-CZ" b="1" dirty="0" smtClean="0"/>
              <a:t>Hlavní cíl projektu/operace</a:t>
            </a:r>
          </a:p>
          <a:p>
            <a:pPr lvl="2" algn="just"/>
            <a:r>
              <a:rPr lang="cs-CZ" dirty="0" smtClean="0"/>
              <a:t>Žadatel/příjemce dotace uvede text, který nejvíce odpovídá cílům realizovaného projektu ve výčtu pro vybrané operace PRV uvedené v příloze č. 9 Příručky</a:t>
            </a:r>
          </a:p>
          <a:p>
            <a:pPr marL="457200" lvl="1" indent="0" algn="just">
              <a:buNone/>
            </a:pPr>
            <a:r>
              <a:rPr lang="cs-CZ" b="1" dirty="0" smtClean="0"/>
              <a:t>3. logo EU s textem PRV</a:t>
            </a:r>
          </a:p>
          <a:p>
            <a:pPr marL="457200" lvl="1" indent="0" algn="just">
              <a:buNone/>
            </a:pPr>
            <a:r>
              <a:rPr lang="cs-CZ" b="1" dirty="0" smtClean="0"/>
              <a:t>4. </a:t>
            </a:r>
            <a:r>
              <a:rPr lang="cs-CZ" b="1" dirty="0"/>
              <a:t>l</a:t>
            </a:r>
            <a:r>
              <a:rPr lang="cs-CZ" b="1" dirty="0" smtClean="0"/>
              <a:t>ogo LEADER</a:t>
            </a:r>
          </a:p>
          <a:p>
            <a:pPr marL="457200" lvl="1" indent="0" algn="just">
              <a:buNone/>
            </a:pPr>
            <a:r>
              <a:rPr lang="cs-CZ" dirty="0"/>
              <a:t>	</a:t>
            </a:r>
            <a:endParaRPr lang="cs-CZ" dirty="0" smtClean="0"/>
          </a:p>
          <a:p>
            <a:pPr marL="457200" lvl="1" indent="0" algn="just">
              <a:buNone/>
            </a:pPr>
            <a:r>
              <a:rPr lang="cs-CZ" dirty="0" smtClean="0"/>
              <a:t>Prvky uvedené v bodech 1-4 musí zaujímat </a:t>
            </a:r>
            <a:r>
              <a:rPr lang="cs-CZ" b="1" dirty="0" smtClean="0"/>
              <a:t>nejméně 25 % plochy</a:t>
            </a:r>
            <a:r>
              <a:rPr lang="cs-CZ" dirty="0" smtClean="0"/>
              <a:t> desky, plakátu nebo internetové stránky.</a:t>
            </a:r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38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244407" y="1011409"/>
            <a:ext cx="8655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3200" b="1" dirty="0" smtClean="0">
                <a:solidFill>
                  <a:srgbClr val="008000"/>
                </a:solidFill>
              </a:rPr>
              <a:t>Povinné nástroje publicity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64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cs-CZ" sz="3800" dirty="0" smtClean="0"/>
              <a:t>Po celou dobu realizace projektu = od podpisu Dohody o poskytnutí dotace po celou dobu lhůty vázanosti projektu na účel.</a:t>
            </a:r>
          </a:p>
          <a:p>
            <a:pPr algn="just"/>
            <a:r>
              <a:rPr lang="cs-CZ" sz="3800" dirty="0" smtClean="0"/>
              <a:t>Plnění podmínek povinné publicity dokládá příjemce při kontrole na místě.</a:t>
            </a:r>
          </a:p>
          <a:p>
            <a:pPr algn="just"/>
            <a:r>
              <a:rPr lang="cs-CZ" sz="3800" b="1" u="sng" dirty="0" smtClean="0"/>
              <a:t>Nástroje:</a:t>
            </a:r>
          </a:p>
          <a:p>
            <a:pPr lvl="1" algn="just"/>
            <a:r>
              <a:rPr lang="cs-CZ" sz="3600" b="1" dirty="0" smtClean="0"/>
              <a:t>Internetové stránky: </a:t>
            </a:r>
            <a:r>
              <a:rPr lang="cs-CZ" sz="3600" dirty="0" smtClean="0"/>
              <a:t>příjemce zveřejní informace o realizovaném projektu (stručný popis projektu úměrný míře podpory včetně jeho cílů a výsledků) na svých internetových stránkách za následujících podmínek: jedná se existující internetovou stránku příjemce dotace pro profesionální použití, existuje vazba mezi účelem internetové stránky a podporou poskytnutou na projekt, u popisu projektu musí být uveden jasný odkaz na podporu z PRV/Evropského zemědělského fondu pro rozvoj venkova – minimálně formou loga</a:t>
            </a:r>
          </a:p>
          <a:p>
            <a:pPr lvl="1" algn="just"/>
            <a:r>
              <a:rPr lang="cs-CZ" sz="3600" b="1" dirty="0" smtClean="0"/>
              <a:t>Plakát A3 nebo informační deska</a:t>
            </a:r>
            <a:r>
              <a:rPr lang="cs-CZ" sz="3600" dirty="0" smtClean="0"/>
              <a:t>: u projektů, kde celková výše dotace přesáhne 50 000 EUR (cca 1 350 000,-Kč) a nevztahuje se na ně povinnost umístění billboardu, musí být umístěn na snadno viditelném místě pro veřejnost – vstupní prostory, na provozovně apod.</a:t>
            </a:r>
            <a:endParaRPr lang="cs-CZ" sz="3600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39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244407" y="1011409"/>
            <a:ext cx="8655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3200" b="1" dirty="0" smtClean="0">
                <a:solidFill>
                  <a:srgbClr val="008000"/>
                </a:solidFill>
              </a:rPr>
              <a:t>Povinná publicita během realizace projektu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7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1" y="1196752"/>
            <a:ext cx="8612512" cy="5400600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 smtClean="0"/>
              <a:t>Podáno žádostí: 					</a:t>
            </a:r>
            <a:r>
              <a:rPr lang="cs-CZ" b="1" dirty="0" smtClean="0">
                <a:solidFill>
                  <a:schemeClr val="accent2"/>
                </a:solidFill>
              </a:rPr>
              <a:t>13</a:t>
            </a:r>
            <a:r>
              <a:rPr lang="cs-CZ" b="1" dirty="0" smtClean="0"/>
              <a:t> </a:t>
            </a:r>
          </a:p>
          <a:p>
            <a:pPr lvl="2"/>
            <a:r>
              <a:rPr lang="cs-CZ" dirty="0" smtClean="0"/>
              <a:t>do </a:t>
            </a:r>
            <a:r>
              <a:rPr lang="cs-CZ" dirty="0" err="1" smtClean="0"/>
              <a:t>Fiche</a:t>
            </a:r>
            <a:r>
              <a:rPr lang="cs-CZ" dirty="0" smtClean="0"/>
              <a:t> 2 – podpora zemědělských podniků: 		</a:t>
            </a:r>
            <a:r>
              <a:rPr lang="cs-CZ" b="1" dirty="0" smtClean="0"/>
              <a:t>  </a:t>
            </a:r>
            <a:r>
              <a:rPr lang="cs-CZ" b="1" dirty="0" smtClean="0">
                <a:solidFill>
                  <a:schemeClr val="accent2"/>
                </a:solidFill>
              </a:rPr>
              <a:t>3</a:t>
            </a:r>
          </a:p>
          <a:p>
            <a:pPr lvl="2"/>
            <a:r>
              <a:rPr lang="cs-CZ" dirty="0"/>
              <a:t>d</a:t>
            </a:r>
            <a:r>
              <a:rPr lang="cs-CZ" dirty="0" smtClean="0"/>
              <a:t>o </a:t>
            </a:r>
            <a:r>
              <a:rPr lang="cs-CZ" dirty="0" err="1" smtClean="0"/>
              <a:t>Fiche</a:t>
            </a:r>
            <a:r>
              <a:rPr lang="cs-CZ" dirty="0" smtClean="0"/>
              <a:t> 5 – podpora jiného drobného podnikání: 	</a:t>
            </a:r>
            <a:r>
              <a:rPr lang="cs-CZ" b="1" dirty="0" smtClean="0">
                <a:solidFill>
                  <a:schemeClr val="accent2"/>
                </a:solidFill>
              </a:rPr>
              <a:t>10</a:t>
            </a:r>
            <a:endParaRPr lang="cs-CZ" b="1" dirty="0">
              <a:solidFill>
                <a:schemeClr val="accent2"/>
              </a:solidFill>
            </a:endParaRPr>
          </a:p>
          <a:p>
            <a:r>
              <a:rPr lang="cs-CZ" b="1" dirty="0" smtClean="0"/>
              <a:t>Požadovaná alokace: 		</a:t>
            </a:r>
            <a:r>
              <a:rPr lang="cs-CZ" b="1" dirty="0" smtClean="0">
                <a:solidFill>
                  <a:schemeClr val="accent2"/>
                </a:solidFill>
              </a:rPr>
              <a:t>8.420.518,-Kč</a:t>
            </a:r>
          </a:p>
          <a:p>
            <a:pPr lvl="2"/>
            <a:r>
              <a:rPr lang="cs-CZ" dirty="0"/>
              <a:t>p</a:t>
            </a:r>
            <a:r>
              <a:rPr lang="cs-CZ" dirty="0" smtClean="0"/>
              <a:t>ro </a:t>
            </a:r>
            <a:r>
              <a:rPr lang="cs-CZ" dirty="0" err="1" smtClean="0"/>
              <a:t>Fichi</a:t>
            </a:r>
            <a:r>
              <a:rPr lang="cs-CZ" dirty="0" smtClean="0"/>
              <a:t> 2:				</a:t>
            </a:r>
            <a:r>
              <a:rPr lang="cs-CZ" dirty="0" smtClean="0">
                <a:solidFill>
                  <a:schemeClr val="accent2"/>
                </a:solidFill>
              </a:rPr>
              <a:t>1.289.400,-Kč</a:t>
            </a:r>
          </a:p>
          <a:p>
            <a:pPr lvl="2"/>
            <a:r>
              <a:rPr lang="cs-CZ" dirty="0"/>
              <a:t>p</a:t>
            </a:r>
            <a:r>
              <a:rPr lang="cs-CZ" dirty="0" smtClean="0"/>
              <a:t>ro </a:t>
            </a:r>
            <a:r>
              <a:rPr lang="cs-CZ" dirty="0" err="1" smtClean="0"/>
              <a:t>Fichi</a:t>
            </a:r>
            <a:r>
              <a:rPr lang="cs-CZ" dirty="0" smtClean="0"/>
              <a:t> 5:				</a:t>
            </a:r>
            <a:r>
              <a:rPr lang="cs-CZ" dirty="0" smtClean="0">
                <a:solidFill>
                  <a:schemeClr val="accent2"/>
                </a:solidFill>
              </a:rPr>
              <a:t>7.131.118,-Kč</a:t>
            </a:r>
          </a:p>
          <a:p>
            <a:r>
              <a:rPr lang="cs-CZ" b="1" dirty="0" smtClean="0"/>
              <a:t>Stav žádostí ke 14. 11. 2017:</a:t>
            </a:r>
          </a:p>
          <a:p>
            <a:pPr lvl="2"/>
            <a:r>
              <a:rPr lang="cs-CZ" b="1" dirty="0" smtClean="0">
                <a:solidFill>
                  <a:schemeClr val="accent2"/>
                </a:solidFill>
              </a:rPr>
              <a:t>1</a:t>
            </a:r>
            <a:r>
              <a:rPr lang="cs-CZ" dirty="0" smtClean="0"/>
              <a:t> žadatel stáhnul Žádost o dotaci (</a:t>
            </a:r>
            <a:r>
              <a:rPr lang="cs-CZ" dirty="0" err="1" smtClean="0"/>
              <a:t>ŽoD</a:t>
            </a:r>
            <a:r>
              <a:rPr lang="cs-CZ" dirty="0" smtClean="0"/>
              <a:t>)</a:t>
            </a:r>
          </a:p>
          <a:p>
            <a:pPr lvl="2"/>
            <a:r>
              <a:rPr lang="cs-CZ" b="1" dirty="0" smtClean="0">
                <a:solidFill>
                  <a:schemeClr val="accent2"/>
                </a:solidFill>
              </a:rPr>
              <a:t>2</a:t>
            </a:r>
            <a:r>
              <a:rPr lang="cs-CZ" dirty="0" smtClean="0"/>
              <a:t> zvací dopisy k podpisu Dohody o poskytnutí dotace</a:t>
            </a:r>
          </a:p>
          <a:p>
            <a:pPr lvl="2"/>
            <a:r>
              <a:rPr lang="cs-CZ" b="1" dirty="0">
                <a:solidFill>
                  <a:schemeClr val="accent2"/>
                </a:solidFill>
              </a:rPr>
              <a:t>6</a:t>
            </a:r>
            <a:r>
              <a:rPr lang="cs-CZ" dirty="0" smtClean="0"/>
              <a:t> </a:t>
            </a:r>
            <a:r>
              <a:rPr lang="cs-CZ" dirty="0" err="1" smtClean="0"/>
              <a:t>ŽoD</a:t>
            </a:r>
            <a:r>
              <a:rPr lang="cs-CZ" dirty="0" smtClean="0"/>
              <a:t>  vypořádáno připomínky po </a:t>
            </a:r>
            <a:r>
              <a:rPr lang="cs-CZ" dirty="0" err="1" smtClean="0"/>
              <a:t>admin.kontrole</a:t>
            </a:r>
            <a:r>
              <a:rPr lang="cs-CZ" dirty="0" smtClean="0"/>
              <a:t> SZIF  (AK) </a:t>
            </a:r>
          </a:p>
          <a:p>
            <a:pPr marL="914400" lvl="2" indent="0">
              <a:buNone/>
            </a:pPr>
            <a:r>
              <a:rPr lang="cs-CZ" dirty="0"/>
              <a:t> </a:t>
            </a:r>
            <a:r>
              <a:rPr lang="cs-CZ" dirty="0" smtClean="0"/>
              <a:t>  (z toho 1 </a:t>
            </a:r>
            <a:r>
              <a:rPr lang="cs-CZ" dirty="0" err="1" smtClean="0"/>
              <a:t>ŽoD</a:t>
            </a:r>
            <a:r>
              <a:rPr lang="cs-CZ" dirty="0" smtClean="0"/>
              <a:t> tyto připomínky schváleny)</a:t>
            </a:r>
          </a:p>
          <a:p>
            <a:pPr lvl="2"/>
            <a:r>
              <a:rPr lang="cs-CZ" b="1" dirty="0" smtClean="0">
                <a:solidFill>
                  <a:schemeClr val="accent2"/>
                </a:solidFill>
              </a:rPr>
              <a:t>2</a:t>
            </a:r>
            <a:r>
              <a:rPr lang="cs-CZ" dirty="0" smtClean="0"/>
              <a:t> </a:t>
            </a:r>
            <a:r>
              <a:rPr lang="cs-CZ" dirty="0" err="1" smtClean="0"/>
              <a:t>ŽoD</a:t>
            </a:r>
            <a:r>
              <a:rPr lang="cs-CZ" dirty="0" smtClean="0"/>
              <a:t> ve stavu vypořádávání připomínek po AK SZIF</a:t>
            </a:r>
          </a:p>
          <a:p>
            <a:pPr lvl="2"/>
            <a:r>
              <a:rPr lang="cs-CZ" b="1" dirty="0" smtClean="0">
                <a:solidFill>
                  <a:schemeClr val="accent2"/>
                </a:solidFill>
              </a:rPr>
              <a:t>2</a:t>
            </a:r>
            <a:r>
              <a:rPr lang="cs-CZ" dirty="0" smtClean="0"/>
              <a:t> </a:t>
            </a:r>
            <a:r>
              <a:rPr lang="cs-CZ" dirty="0" err="1" smtClean="0"/>
              <a:t>ŽoD</a:t>
            </a:r>
            <a:r>
              <a:rPr lang="cs-CZ" dirty="0" smtClean="0"/>
              <a:t> ???</a:t>
            </a:r>
          </a:p>
          <a:p>
            <a:pPr lvl="2"/>
            <a:endParaRPr lang="cs-CZ" dirty="0" smtClean="0"/>
          </a:p>
          <a:p>
            <a:pPr lvl="2"/>
            <a:endParaRPr lang="cs-CZ" dirty="0" smtClean="0"/>
          </a:p>
          <a:p>
            <a:pPr lvl="2"/>
            <a:endParaRPr lang="cs-CZ" dirty="0" smtClean="0"/>
          </a:p>
          <a:p>
            <a:endParaRPr lang="cs-CZ" dirty="0" smtClean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904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2400" dirty="0" smtClean="0"/>
              <a:t>Nepovinný nástroj publicity – v případě , že projekt nespadá do kategorie projektů, na něž se vztahuje povinnost informovat na základě Příručky pro publicitu PRV 2014 -2020:</a:t>
            </a:r>
          </a:p>
          <a:p>
            <a:pPr marL="0" indent="0" algn="just">
              <a:buNone/>
            </a:pPr>
            <a:r>
              <a:rPr lang="cs-CZ" dirty="0"/>
              <a:t>	</a:t>
            </a:r>
            <a:r>
              <a:rPr lang="cs-CZ" sz="2000" dirty="0" smtClean="0"/>
              <a:t>- například </a:t>
            </a:r>
            <a:r>
              <a:rPr lang="cs-CZ" sz="2000" b="1" dirty="0" smtClean="0"/>
              <a:t>samolepka</a:t>
            </a:r>
            <a:r>
              <a:rPr lang="cs-CZ" sz="2000" dirty="0" smtClean="0"/>
              <a:t> k označení předmětu, který byl pořízen </a:t>
            </a:r>
            <a:br>
              <a:rPr lang="cs-CZ" sz="2000" dirty="0" smtClean="0"/>
            </a:br>
            <a:r>
              <a:rPr lang="cs-CZ" sz="2000" dirty="0" smtClean="0"/>
              <a:t>	v  rámci projektu.</a:t>
            </a:r>
            <a:endParaRPr lang="cs-CZ" sz="2000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40</a:t>
            </a:fld>
            <a:endParaRPr lang="cs-CZ"/>
          </a:p>
        </p:txBody>
      </p:sp>
      <p:pic>
        <p:nvPicPr>
          <p:cNvPr id="6" name="Picture 2" descr="C:\Users\Uzivatwel R25\Desktop\prezentace\logo_EU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90" y="4221087"/>
            <a:ext cx="4775370" cy="125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zivatwel R25\Desktop\prezentace\Logo_lead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184" y="4547618"/>
            <a:ext cx="711187" cy="7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zivatwel R25\Desktop\prezentace\logo_PRV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553469"/>
            <a:ext cx="1728192" cy="70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793390" y="4221087"/>
            <a:ext cx="7739050" cy="125704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037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41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244407" y="1011409"/>
            <a:ext cx="8655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3200" b="1" dirty="0" smtClean="0">
                <a:solidFill>
                  <a:srgbClr val="008000"/>
                </a:solidFill>
              </a:rPr>
              <a:t>Ukázka vzhledu plakátu A3 nebo informační desky</a:t>
            </a:r>
            <a:endParaRPr lang="cs-CZ" sz="2000" b="1" dirty="0">
              <a:solidFill>
                <a:srgbClr val="FF0000"/>
              </a:solidFill>
            </a:endParaRPr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872" y="1600200"/>
            <a:ext cx="3220255" cy="4525963"/>
          </a:xfrm>
        </p:spPr>
      </p:pic>
    </p:spTree>
    <p:extLst>
      <p:ext uri="{BB962C8B-B14F-4D97-AF65-F5344CB8AC3E}">
        <p14:creationId xmlns:p14="http://schemas.microsoft.com/office/powerpoint/2010/main" val="225735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0" y="2236504"/>
            <a:ext cx="9518241" cy="1192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700" b="1" dirty="0" smtClean="0"/>
              <a:t>2. výzva PRV MAS Sokolovsko v roce 2018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2000" dirty="0" smtClean="0"/>
              <a:t>v rámci operace 19.2.1 Programu rozvoje venkova na období 2014 - 2020</a:t>
            </a:r>
            <a:endParaRPr lang="cs-CZ" sz="200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Plánované vyhlášení: 			</a:t>
            </a:r>
            <a:r>
              <a:rPr lang="cs-CZ" sz="2800" b="1" dirty="0" smtClean="0">
                <a:solidFill>
                  <a:srgbClr val="C00000"/>
                </a:solidFill>
              </a:rPr>
              <a:t>únor 2018</a:t>
            </a:r>
          </a:p>
          <a:p>
            <a:r>
              <a:rPr lang="cs-CZ" sz="2800" dirty="0" smtClean="0"/>
              <a:t>Vyhlášení:					</a:t>
            </a:r>
            <a:r>
              <a:rPr lang="cs-CZ" sz="2800" b="1" dirty="0" smtClean="0">
                <a:solidFill>
                  <a:srgbClr val="C00000"/>
                </a:solidFill>
              </a:rPr>
              <a:t>7 </a:t>
            </a:r>
            <a:r>
              <a:rPr lang="cs-CZ" sz="2800" b="1" dirty="0" err="1" smtClean="0">
                <a:solidFill>
                  <a:srgbClr val="C00000"/>
                </a:solidFill>
              </a:rPr>
              <a:t>Fichí</a:t>
            </a:r>
            <a:endParaRPr lang="cs-CZ" sz="2800" b="1" dirty="0" smtClean="0">
              <a:solidFill>
                <a:srgbClr val="C00000"/>
              </a:solidFill>
            </a:endParaRPr>
          </a:p>
          <a:p>
            <a:r>
              <a:rPr lang="cs-CZ" sz="2800" dirty="0" smtClean="0"/>
              <a:t>Předpokládaná vyhlášená alokace: 	</a:t>
            </a:r>
            <a:r>
              <a:rPr lang="cs-CZ" sz="2800" b="1" dirty="0" smtClean="0">
                <a:solidFill>
                  <a:srgbClr val="C00000"/>
                </a:solidFill>
              </a:rPr>
              <a:t>27.497.948,- Kč</a:t>
            </a:r>
          </a:p>
          <a:p>
            <a:endParaRPr lang="cs-CZ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43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244407" y="1011409"/>
            <a:ext cx="8655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3200" b="1" dirty="0" smtClean="0">
                <a:solidFill>
                  <a:srgbClr val="008000"/>
                </a:solidFill>
              </a:rPr>
              <a:t>2. výzva PRV MAS Sokolovsko</a:t>
            </a:r>
            <a:endParaRPr lang="cs-CZ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464044"/>
              </p:ext>
            </p:extLst>
          </p:nvPr>
        </p:nvGraphicFramePr>
        <p:xfrm>
          <a:off x="1459989" y="3284984"/>
          <a:ext cx="5849620" cy="326593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319020"/>
                <a:gridCol w="1170305"/>
                <a:gridCol w="1259840"/>
                <a:gridCol w="110045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dirty="0" err="1">
                          <a:effectLst/>
                        </a:rPr>
                        <a:t>Fiche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Zbývající alokace z roku 2017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Plánovaná alokace pro rok 2018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Celková alokace pro rok 2018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F1 – Předávání znalostí a informační akce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250.000,-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250.000,-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F2 – Investice do zemědělských podniků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6.710.600,-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6.710.600,-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F3 – Lesnická infrastruktura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3.000.00,-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1.000.000,-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4.000.000,-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F4 – Zemědělská infrastruktura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4.000.000,-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1.000.000,-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5.000.000,-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F5 – Podpora investic na založení nebo rozvoj nezemědělských činností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3.037.348,-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2.000.000,-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5.037.348,-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F6 – Neproduktivní investice v lesích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3.000.000,-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2.500.000,-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5.500.000,-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dirty="0">
                          <a:effectLst/>
                        </a:rPr>
                        <a:t>F7 – Horizontální a vertikální spolupráce mezi účastníky krátkých dodavatelských řetězců a místních trhů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1.000.000,-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000">
                          <a:effectLst/>
                        </a:rPr>
                        <a:t>(nebylo vyhlášeno z důvodu pozdějšího schválení článku Evropskou komisí)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>
                          <a:effectLst/>
                        </a:rPr>
                        <a:t>0,-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dirty="0">
                          <a:effectLst/>
                        </a:rPr>
                        <a:t>1.000.000,-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cs-CZ" b="1" dirty="0" err="1"/>
              <a:t>Fiche</a:t>
            </a:r>
            <a:r>
              <a:rPr lang="cs-CZ" b="1" dirty="0"/>
              <a:t> 1 Vzdělávání pro rozvoj venkova</a:t>
            </a:r>
            <a:endParaRPr lang="cs-CZ" sz="1400" dirty="0"/>
          </a:p>
          <a:p>
            <a:pPr marL="457200" lvl="1" indent="0" algn="just">
              <a:buNone/>
            </a:pPr>
            <a:r>
              <a:rPr lang="cs-CZ" dirty="0" smtClean="0"/>
              <a:t>Výše </a:t>
            </a:r>
            <a:r>
              <a:rPr lang="cs-CZ" dirty="0"/>
              <a:t>dotace:</a:t>
            </a:r>
          </a:p>
          <a:p>
            <a:pPr lvl="2" algn="just"/>
            <a:r>
              <a:rPr lang="cs-CZ" dirty="0"/>
              <a:t>subjekty působící v zemědělství, </a:t>
            </a:r>
            <a:r>
              <a:rPr lang="cs-CZ" dirty="0" err="1"/>
              <a:t>zprac</a:t>
            </a:r>
            <a:r>
              <a:rPr lang="cs-CZ" dirty="0"/>
              <a:t>. zemědělských produktů či lesnictví (90 %),</a:t>
            </a:r>
          </a:p>
          <a:p>
            <a:pPr lvl="2" algn="just"/>
            <a:r>
              <a:rPr lang="cs-CZ" dirty="0"/>
              <a:t>subjekty, jež jsou MSP (60 % pro střední a 70 % pro malý podnik).</a:t>
            </a:r>
          </a:p>
          <a:p>
            <a:pPr algn="just"/>
            <a:r>
              <a:rPr lang="cs-CZ" b="1" dirty="0" err="1"/>
              <a:t>Fiche</a:t>
            </a:r>
            <a:r>
              <a:rPr lang="cs-CZ" b="1" dirty="0"/>
              <a:t> 2 Podpora zemědělských subjektů</a:t>
            </a:r>
            <a:endParaRPr lang="cs-CZ" sz="1400" dirty="0"/>
          </a:p>
          <a:p>
            <a:pPr marL="457200" lvl="1" indent="0" algn="just">
              <a:buNone/>
            </a:pPr>
            <a:r>
              <a:rPr lang="cs-CZ" dirty="0"/>
              <a:t>Výše dotace: 50 %</a:t>
            </a:r>
          </a:p>
          <a:p>
            <a:pPr lvl="2" algn="just"/>
            <a:r>
              <a:rPr lang="cs-CZ" dirty="0"/>
              <a:t>Navýšení o 10 % pro mladé začínající zemědělce a + 10 % pro oblasti LFA oblasti.</a:t>
            </a:r>
          </a:p>
          <a:p>
            <a:pPr algn="just"/>
            <a:r>
              <a:rPr lang="cs-CZ" b="1" dirty="0" err="1"/>
              <a:t>Fiche</a:t>
            </a:r>
            <a:r>
              <a:rPr lang="cs-CZ" b="1" dirty="0"/>
              <a:t> 3 Podpora lesnictví</a:t>
            </a:r>
            <a:endParaRPr lang="cs-CZ" sz="1400" dirty="0"/>
          </a:p>
          <a:p>
            <a:pPr marL="457200" lvl="1" indent="0" algn="just">
              <a:buNone/>
            </a:pPr>
            <a:r>
              <a:rPr lang="cs-CZ" dirty="0"/>
              <a:t>Výše dotace: 90 %</a:t>
            </a:r>
          </a:p>
          <a:p>
            <a:pPr algn="just"/>
            <a:r>
              <a:rPr lang="cs-CZ" b="1" dirty="0" err="1"/>
              <a:t>Fiche</a:t>
            </a:r>
            <a:r>
              <a:rPr lang="cs-CZ" b="1" dirty="0"/>
              <a:t> 4 Podpora zemědělství</a:t>
            </a:r>
            <a:endParaRPr lang="cs-CZ" sz="1400" dirty="0"/>
          </a:p>
          <a:p>
            <a:pPr marL="457200" lvl="1" indent="0" algn="just">
              <a:buNone/>
            </a:pPr>
            <a:r>
              <a:rPr lang="cs-CZ" dirty="0"/>
              <a:t>Výše dotace: 90 %.</a:t>
            </a:r>
          </a:p>
          <a:p>
            <a:pPr algn="just"/>
            <a:r>
              <a:rPr lang="cs-CZ" b="1" dirty="0" err="1"/>
              <a:t>Fiche</a:t>
            </a:r>
            <a:r>
              <a:rPr lang="cs-CZ" b="1" dirty="0"/>
              <a:t> 5 Podpora jiného drobného podnikání</a:t>
            </a:r>
            <a:endParaRPr lang="cs-CZ" sz="1400" dirty="0"/>
          </a:p>
          <a:p>
            <a:pPr marL="457200" lvl="1" indent="0" algn="just">
              <a:buNone/>
            </a:pPr>
            <a:r>
              <a:rPr lang="cs-CZ" dirty="0"/>
              <a:t>Výše dotace: 45 % malý podnik, 35 % střední podnik, 25 % velký podnik</a:t>
            </a:r>
          </a:p>
          <a:p>
            <a:pPr algn="just"/>
            <a:r>
              <a:rPr lang="cs-CZ" b="1" dirty="0" err="1"/>
              <a:t>Fiche</a:t>
            </a:r>
            <a:r>
              <a:rPr lang="cs-CZ" b="1" dirty="0"/>
              <a:t> 6 Rozvoj rekreačních funkcí lesa</a:t>
            </a:r>
            <a:endParaRPr lang="cs-CZ" sz="1400" dirty="0"/>
          </a:p>
          <a:p>
            <a:pPr marL="457200" lvl="1" indent="0" algn="just">
              <a:buNone/>
            </a:pPr>
            <a:r>
              <a:rPr lang="cs-CZ" dirty="0"/>
              <a:t>Výše dotace: 100 </a:t>
            </a:r>
            <a:r>
              <a:rPr lang="cs-CZ" dirty="0" smtClean="0"/>
              <a:t>%.</a:t>
            </a:r>
          </a:p>
          <a:p>
            <a:pPr algn="just"/>
            <a:r>
              <a:rPr lang="cs-CZ" sz="3300" b="1" dirty="0" err="1"/>
              <a:t>Fiche</a:t>
            </a:r>
            <a:r>
              <a:rPr lang="cs-CZ" sz="3300" b="1" dirty="0"/>
              <a:t> 7 Horizontální a vertikální spolupráce mezi účastníky krátkých dodavatelských řetězců a místních </a:t>
            </a:r>
            <a:r>
              <a:rPr lang="cs-CZ" sz="3300" b="1" dirty="0" smtClean="0"/>
              <a:t>trhů</a:t>
            </a:r>
          </a:p>
          <a:p>
            <a:pPr marL="457200" lvl="1" indent="0" algn="just">
              <a:buNone/>
            </a:pPr>
            <a:r>
              <a:rPr lang="cs-CZ" sz="2700" dirty="0"/>
              <a:t>Výše dotace: 45 % malý podnik, 35 % střední podnik, 25 % velký podnik</a:t>
            </a:r>
          </a:p>
          <a:p>
            <a:pPr lvl="1"/>
            <a:endParaRPr lang="cs-CZ" sz="2900" b="1" dirty="0"/>
          </a:p>
          <a:p>
            <a:pPr marL="457200" lvl="1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44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/>
              <a:t>Nutno dodržet preferenční kritéria, ke kterým se žadatel zavázal.</a:t>
            </a:r>
          </a:p>
          <a:p>
            <a:pPr algn="just"/>
            <a:r>
              <a:rPr lang="cs-CZ" dirty="0" smtClean="0"/>
              <a:t>Pracovní místa nutno udržet po dobu 3 let, kontrola kontrolou na místě.</a:t>
            </a:r>
          </a:p>
          <a:p>
            <a:pPr algn="just"/>
            <a:r>
              <a:rPr lang="cs-CZ" dirty="0" smtClean="0"/>
              <a:t>Nezapomenout: propagace MAS a metody CLLD – kontrola při </a:t>
            </a:r>
            <a:r>
              <a:rPr lang="cs-CZ" dirty="0" err="1" smtClean="0"/>
              <a:t>ŽoPl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45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539552" y="660401"/>
            <a:ext cx="8324480" cy="1184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b="1" dirty="0" smtClean="0">
                <a:solidFill>
                  <a:srgbClr val="008000"/>
                </a:solidFill>
              </a:rPr>
              <a:t>Preferenční kritéria</a:t>
            </a:r>
            <a:endParaRPr lang="cs-CZ" sz="20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660401"/>
            <a:ext cx="8324480" cy="1184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b="1" dirty="0" smtClean="0">
                <a:solidFill>
                  <a:srgbClr val="008000"/>
                </a:solidFill>
              </a:rPr>
              <a:t>Shrnutí</a:t>
            </a:r>
            <a:endParaRPr lang="cs-CZ" sz="2000" b="1" dirty="0">
              <a:solidFill>
                <a:srgbClr val="00800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3933056"/>
            <a:ext cx="2857500" cy="2857500"/>
          </a:xfrm>
          <a:prstGeom prst="rect">
            <a:avLst/>
          </a:prstGeom>
        </p:spPr>
      </p:pic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46</a:t>
            </a:fld>
            <a:endParaRPr lang="cs-CZ"/>
          </a:p>
        </p:txBody>
      </p:sp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cs-CZ" sz="3700" dirty="0" smtClean="0"/>
              <a:t>Povinnost oznamovat změny projektu po celou dobu udržitelnosti projektu – prostřednictvím Hlášení</a:t>
            </a:r>
            <a:br>
              <a:rPr lang="cs-CZ" sz="3700" dirty="0" smtClean="0"/>
            </a:br>
            <a:r>
              <a:rPr lang="cs-CZ" sz="3700" dirty="0" smtClean="0"/>
              <a:t>o změnách vygenerovaného z PF – nejprve na MAS.</a:t>
            </a:r>
          </a:p>
          <a:p>
            <a:pPr algn="just"/>
            <a:r>
              <a:rPr lang="cs-CZ" sz="3700" dirty="0" smtClean="0"/>
              <a:t>Některé změny projektu možné až po odsouhlasení SZIF.</a:t>
            </a:r>
          </a:p>
          <a:p>
            <a:pPr algn="just"/>
            <a:r>
              <a:rPr lang="cs-CZ" sz="3700" dirty="0" smtClean="0"/>
              <a:t>Žádost o platbu vygenerovat z PF, předložit nejprve na MAS, po podání nutné dodat podepsané Potvrzení </a:t>
            </a:r>
            <a:br>
              <a:rPr lang="cs-CZ" sz="3700" dirty="0" smtClean="0"/>
            </a:br>
            <a:r>
              <a:rPr lang="cs-CZ" sz="3700" dirty="0" smtClean="0"/>
              <a:t>o přijetí na podatelnu RO SZIF.</a:t>
            </a:r>
          </a:p>
          <a:p>
            <a:pPr algn="just"/>
            <a:r>
              <a:rPr lang="cs-CZ" sz="3700" dirty="0" smtClean="0"/>
              <a:t>Každý rok během udržitelnosti projektu je třeba</a:t>
            </a:r>
          </a:p>
          <a:p>
            <a:pPr marL="0" indent="0">
              <a:buNone/>
            </a:pPr>
            <a:r>
              <a:rPr lang="cs-CZ" sz="3700" dirty="0" smtClean="0"/>
              <a:t>     podat monitorovací zprávu.</a:t>
            </a:r>
          </a:p>
          <a:p>
            <a:r>
              <a:rPr lang="cs-CZ" sz="3700" dirty="0" smtClean="0"/>
              <a:t>Nutno dodržet povinnou publicitu.</a:t>
            </a:r>
          </a:p>
          <a:p>
            <a:r>
              <a:rPr lang="cs-CZ" sz="3700" dirty="0" smtClean="0"/>
              <a:t>Dodržet preferenční kritéria.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539552" y="256490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 smtClean="0"/>
              <a:t>Diskuze, dotazy</a:t>
            </a:r>
            <a:endParaRPr lang="cs-CZ" sz="2000" b="1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47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315" y="2708920"/>
            <a:ext cx="9144000" cy="1124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Nejčastější chyby v Žádostech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b="1" dirty="0" smtClean="0">
                <a:solidFill>
                  <a:srgbClr val="FF0000"/>
                </a:solidFill>
              </a:rPr>
              <a:t>!!!! </a:t>
            </a:r>
            <a:r>
              <a:rPr lang="cs-CZ" dirty="0" smtClean="0"/>
              <a:t>Prohlášení o zařazení podniku – často opomenuto platné živnostenské oprávnění FO, nebo pozice žadatele i v jiných firmách. </a:t>
            </a:r>
            <a:r>
              <a:rPr lang="cs-CZ" b="1" dirty="0" smtClean="0">
                <a:solidFill>
                  <a:srgbClr val="FF0000"/>
                </a:solidFill>
              </a:rPr>
              <a:t>!!!!</a:t>
            </a:r>
          </a:p>
          <a:p>
            <a:pPr algn="just"/>
            <a:r>
              <a:rPr lang="cs-CZ" b="1" dirty="0" smtClean="0"/>
              <a:t>V Žádosti o dotaci (</a:t>
            </a:r>
            <a:r>
              <a:rPr lang="cs-CZ" b="1" dirty="0" err="1" smtClean="0"/>
              <a:t>ŽoD</a:t>
            </a:r>
            <a:r>
              <a:rPr lang="cs-CZ" b="1" dirty="0" smtClean="0"/>
              <a:t>) </a:t>
            </a:r>
            <a:r>
              <a:rPr lang="cs-CZ" dirty="0" smtClean="0"/>
              <a:t>:</a:t>
            </a:r>
          </a:p>
          <a:p>
            <a:pPr lvl="1" algn="just"/>
            <a:r>
              <a:rPr lang="cs-CZ" dirty="0" smtClean="0"/>
              <a:t> výsledky projektu – nespecifikován konkrétní výsledek – počet kusů, metry apod.</a:t>
            </a:r>
          </a:p>
          <a:p>
            <a:pPr lvl="1" algn="just"/>
            <a:r>
              <a:rPr lang="cs-CZ" dirty="0" smtClean="0"/>
              <a:t>Výdaje, na které není požadovaná dotace -neuváděno DPH.</a:t>
            </a:r>
          </a:p>
          <a:p>
            <a:pPr lvl="1" algn="just"/>
            <a:r>
              <a:rPr lang="cs-CZ" dirty="0" smtClean="0"/>
              <a:t>Nerozepsány technické parametry v části Výdaje projektu v </a:t>
            </a:r>
            <a:r>
              <a:rPr lang="cs-CZ" dirty="0" err="1" smtClean="0"/>
              <a:t>ŽoD</a:t>
            </a:r>
            <a:r>
              <a:rPr lang="cs-CZ" dirty="0" smtClean="0"/>
              <a:t>.</a:t>
            </a:r>
          </a:p>
          <a:p>
            <a:pPr algn="just"/>
            <a:r>
              <a:rPr lang="cs-CZ" b="1" dirty="0" smtClean="0"/>
              <a:t>Přílohy:</a:t>
            </a:r>
          </a:p>
          <a:p>
            <a:pPr lvl="1" algn="just"/>
            <a:r>
              <a:rPr lang="cs-CZ" dirty="0" smtClean="0"/>
              <a:t> katastrální mapa bez uvedení katastrálního území.</a:t>
            </a:r>
            <a:endParaRPr lang="cs-CZ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-4193" y="2633828"/>
            <a:ext cx="9143999" cy="838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Provádění změn projektu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cs-CZ" dirty="0" smtClean="0"/>
              <a:t>Povinnost oznamovat změny týkající se </a:t>
            </a:r>
            <a:r>
              <a:rPr lang="cs-CZ" dirty="0" err="1" smtClean="0"/>
              <a:t>ŽoD</a:t>
            </a:r>
            <a:r>
              <a:rPr lang="cs-CZ" dirty="0" smtClean="0"/>
              <a:t> od podpisu Dohody </a:t>
            </a:r>
            <a:r>
              <a:rPr lang="cs-CZ" b="1" dirty="0" smtClean="0"/>
              <a:t>po dobu vázanosti projektu</a:t>
            </a:r>
            <a:r>
              <a:rPr lang="cs-CZ" dirty="0" smtClean="0"/>
              <a:t> na účel – Hlášení o změnách – Portál farmáře.</a:t>
            </a:r>
          </a:p>
          <a:p>
            <a:pPr algn="just"/>
            <a:r>
              <a:rPr lang="cs-CZ" dirty="0" smtClean="0"/>
              <a:t>Hlášení o změnách podat </a:t>
            </a:r>
            <a:r>
              <a:rPr lang="cs-CZ" b="1" dirty="0" smtClean="0"/>
              <a:t>nejprve na MAS</a:t>
            </a:r>
            <a:r>
              <a:rPr lang="cs-CZ" dirty="0" smtClean="0"/>
              <a:t>, MAS kontrola do 10 </a:t>
            </a:r>
            <a:r>
              <a:rPr lang="cs-CZ" dirty="0" err="1" smtClean="0"/>
              <a:t>prac.dní</a:t>
            </a:r>
            <a:r>
              <a:rPr lang="cs-CZ" dirty="0" smtClean="0"/>
              <a:t>.</a:t>
            </a:r>
          </a:p>
          <a:p>
            <a:pPr algn="just"/>
            <a:r>
              <a:rPr lang="cs-CZ" b="1" dirty="0" smtClean="0"/>
              <a:t>Poté</a:t>
            </a:r>
            <a:r>
              <a:rPr lang="cs-CZ" dirty="0" smtClean="0"/>
              <a:t> příjemce dotace podává verifikované Hlášení o změnách přes svůj Portál farmáře (</a:t>
            </a:r>
            <a:r>
              <a:rPr lang="cs-CZ" b="1" dirty="0" smtClean="0"/>
              <a:t>neprodleně</a:t>
            </a:r>
            <a:r>
              <a:rPr lang="cs-CZ" dirty="0" smtClean="0"/>
              <a:t> nebo do 5 </a:t>
            </a:r>
            <a:r>
              <a:rPr lang="cs-CZ" dirty="0" err="1" smtClean="0"/>
              <a:t>prac.dnů</a:t>
            </a:r>
            <a:r>
              <a:rPr lang="cs-CZ" dirty="0" smtClean="0"/>
              <a:t> po doplnění či opravě).</a:t>
            </a:r>
          </a:p>
          <a:p>
            <a:pPr algn="just"/>
            <a:r>
              <a:rPr lang="cs-CZ" dirty="0" smtClean="0"/>
              <a:t>V jednom okamžiku lze na RO SZIF administrovat </a:t>
            </a:r>
            <a:r>
              <a:rPr lang="cs-CZ" b="1" dirty="0" smtClean="0"/>
              <a:t>pouze 1 Hlášení o změnách </a:t>
            </a:r>
            <a:r>
              <a:rPr lang="cs-CZ" dirty="0" smtClean="0"/>
              <a:t>– výsledek do 30 dnů.</a:t>
            </a:r>
            <a:endParaRPr lang="cs-CZ" dirty="0"/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ovéPole 1"/>
          <p:cNvSpPr txBox="1"/>
          <p:nvPr/>
        </p:nvSpPr>
        <p:spPr>
          <a:xfrm>
            <a:off x="539552" y="82742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008000"/>
                </a:solidFill>
              </a:rPr>
              <a:t>Provádění změn, Hlášení o změnách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19" y="1600200"/>
            <a:ext cx="8612513" cy="5257800"/>
          </a:xfrm>
        </p:spPr>
        <p:txBody>
          <a:bodyPr>
            <a:noAutofit/>
          </a:bodyPr>
          <a:lstStyle/>
          <a:p>
            <a:pPr algn="just"/>
            <a:r>
              <a:rPr lang="cs-CZ" sz="2000" b="1" dirty="0" smtClean="0">
                <a:solidFill>
                  <a:srgbClr val="FF0000"/>
                </a:solidFill>
              </a:rPr>
              <a:t>Až po odsouhlasení SZIF: </a:t>
            </a:r>
          </a:p>
          <a:p>
            <a:pPr lvl="1" algn="just"/>
            <a:r>
              <a:rPr lang="cs-CZ" sz="2000" dirty="0" smtClean="0"/>
              <a:t>změna příjemce dotace/ vlastnictví majetku, který je předmětem projektu,</a:t>
            </a:r>
          </a:p>
          <a:p>
            <a:pPr lvl="1" algn="just"/>
            <a:r>
              <a:rPr lang="cs-CZ" sz="2000" dirty="0" smtClean="0"/>
              <a:t>změna místa realizace, </a:t>
            </a:r>
          </a:p>
          <a:p>
            <a:pPr lvl="1" algn="just"/>
            <a:r>
              <a:rPr lang="cs-CZ" sz="2000" dirty="0" smtClean="0"/>
              <a:t>změna dodavatele veřejné zakázky – pouze výjimečné případy – fúze, úmrtí, odstoupení dodavatele od smlouvy.</a:t>
            </a:r>
          </a:p>
          <a:p>
            <a:pPr algn="just"/>
            <a:r>
              <a:rPr lang="cs-CZ" sz="2000" b="1" dirty="0" smtClean="0"/>
              <a:t>Změna termínu předložení Žádosti o platbu (</a:t>
            </a:r>
            <a:r>
              <a:rPr lang="cs-CZ" sz="2000" b="1" dirty="0" err="1" smtClean="0"/>
              <a:t>ŽoPl</a:t>
            </a:r>
            <a:r>
              <a:rPr lang="cs-CZ" sz="2000" b="1" dirty="0" smtClean="0"/>
              <a:t>): </a:t>
            </a:r>
            <a:r>
              <a:rPr lang="cs-CZ" sz="2000" dirty="0" smtClean="0"/>
              <a:t>nejpozději v datu předložení </a:t>
            </a:r>
            <a:r>
              <a:rPr lang="cs-CZ" sz="2000" dirty="0" err="1" smtClean="0"/>
              <a:t>ŽoPl</a:t>
            </a:r>
            <a:r>
              <a:rPr lang="cs-CZ" sz="2000" dirty="0" smtClean="0"/>
              <a:t>, které je stanovené Dohodou – jinak sankce.</a:t>
            </a:r>
          </a:p>
          <a:p>
            <a:pPr algn="just"/>
            <a:r>
              <a:rPr lang="cs-CZ" sz="2000" b="1" dirty="0" smtClean="0"/>
              <a:t>Změny, předložené nejpozději v den předložení </a:t>
            </a:r>
            <a:r>
              <a:rPr lang="cs-CZ" sz="2000" b="1" dirty="0" err="1" smtClean="0"/>
              <a:t>ŽoPl</a:t>
            </a:r>
            <a:r>
              <a:rPr lang="cs-CZ" sz="2000" b="1" dirty="0" smtClean="0"/>
              <a:t> na RO SZIF: </a:t>
            </a:r>
          </a:p>
          <a:p>
            <a:pPr lvl="1" algn="just"/>
            <a:r>
              <a:rPr lang="cs-CZ" sz="2000" dirty="0" smtClean="0"/>
              <a:t>změna </a:t>
            </a:r>
            <a:r>
              <a:rPr lang="cs-CZ" sz="2000" dirty="0" err="1" smtClean="0"/>
              <a:t>tech</a:t>
            </a:r>
            <a:r>
              <a:rPr lang="cs-CZ" sz="2000" dirty="0" smtClean="0"/>
              <a:t>. </a:t>
            </a:r>
            <a:r>
              <a:rPr lang="cs-CZ" sz="2000" dirty="0"/>
              <a:t>p</a:t>
            </a:r>
            <a:r>
              <a:rPr lang="cs-CZ" sz="2000" dirty="0" smtClean="0"/>
              <a:t>arametrů projektu, změny ve stavebním povolení nebo jiném opatření staveb. úřadu,</a:t>
            </a:r>
          </a:p>
          <a:p>
            <a:pPr lvl="1" algn="just"/>
            <a:r>
              <a:rPr lang="cs-CZ" sz="2000" dirty="0" smtClean="0"/>
              <a:t> změna trvalého pobytu/sídla žadatele/příjemce dotace, změna statutárního orgánu,</a:t>
            </a:r>
          </a:p>
          <a:p>
            <a:pPr lvl="1" algn="just"/>
            <a:r>
              <a:rPr lang="cs-CZ" sz="2000" dirty="0" smtClean="0"/>
              <a:t>přidání/odstranění kódů výdajů, na které může být poskytnuta dotace, oproti </a:t>
            </a:r>
            <a:r>
              <a:rPr lang="cs-CZ" sz="2000" dirty="0" err="1" smtClean="0"/>
              <a:t>ŽoD</a:t>
            </a:r>
            <a:r>
              <a:rPr lang="cs-CZ" sz="2000" dirty="0" smtClean="0"/>
              <a:t> .</a:t>
            </a:r>
          </a:p>
          <a:p>
            <a:pPr marL="457200" lvl="1" indent="0" algn="just">
              <a:buNone/>
            </a:pPr>
            <a:r>
              <a:rPr lang="cs-CZ" sz="2000" dirty="0" smtClean="0">
                <a:sym typeface="Wingdings"/>
              </a:rPr>
              <a:t> </a:t>
            </a:r>
            <a:r>
              <a:rPr lang="cs-CZ" sz="2000" dirty="0" smtClean="0">
                <a:solidFill>
                  <a:schemeClr val="accent2"/>
                </a:solidFill>
                <a:sym typeface="Wingdings"/>
              </a:rPr>
              <a:t>RO SZIF se vyjadřuje</a:t>
            </a:r>
            <a:endParaRPr lang="cs-CZ" sz="2000" dirty="0">
              <a:solidFill>
                <a:schemeClr val="accent2"/>
              </a:solidFill>
            </a:endParaRPr>
          </a:p>
        </p:txBody>
      </p:sp>
      <p:pic>
        <p:nvPicPr>
          <p:cNvPr id="4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539552" y="82742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008000"/>
                </a:solidFill>
              </a:rPr>
              <a:t>Změny v průběhu realizace projektu</a:t>
            </a:r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9C8B-119D-4479-9FA3-EF5B60043CF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3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1750</Words>
  <Application>Microsoft Office PowerPoint</Application>
  <PresentationFormat>Předvádění na obrazovce (4:3)</PresentationFormat>
  <Paragraphs>267</Paragraphs>
  <Slides>47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47</vt:i4>
      </vt:variant>
    </vt:vector>
  </HeadingPairs>
  <TitlesOfParts>
    <vt:vector size="48" baseType="lpstr">
      <vt:lpstr>Motiv systému Office</vt:lpstr>
      <vt:lpstr>Seminář pro příjemce v rámci CLLD MAS Sokolovsko   Program rozvoje venkova (PRV)  </vt:lpstr>
      <vt:lpstr>Program:</vt:lpstr>
      <vt:lpstr>1. výzva PRV  MAS Sokolovsko v rámci operace 19.2.1 Programu rozvoje venkova na období 2014 - 2020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Seminář pro příjemce v rámci CLLD MAS Sokolovsko   Program rozvoje venkova (PRV)</dc:title>
  <dc:creator>Uzivatwel R25</dc:creator>
  <cp:lastModifiedBy>Uzivatwel R25</cp:lastModifiedBy>
  <cp:revision>54</cp:revision>
  <dcterms:created xsi:type="dcterms:W3CDTF">2017-11-11T20:35:51Z</dcterms:created>
  <dcterms:modified xsi:type="dcterms:W3CDTF">2017-11-14T07:54:23Z</dcterms:modified>
</cp:coreProperties>
</file>