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302" r:id="rId3"/>
    <p:sldId id="377" r:id="rId4"/>
    <p:sldId id="378" r:id="rId5"/>
    <p:sldId id="379" r:id="rId6"/>
    <p:sldId id="383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8000"/>
    <a:srgbClr val="00CC00"/>
    <a:srgbClr val="339933"/>
    <a:srgbClr val="009900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31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9. 12. 2016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755576" y="2636912"/>
            <a:ext cx="8134672" cy="1402192"/>
          </a:xfrm>
        </p:spPr>
        <p:txBody>
          <a:bodyPr>
            <a:normAutofit fontScale="90000"/>
          </a:bodyPr>
          <a:lstStyle/>
          <a:p>
            <a:r>
              <a:rPr lang="cs-CZ" sz="5000" dirty="0"/>
              <a:t>Představení SCLLD </a:t>
            </a:r>
            <a:br>
              <a:rPr lang="cs-CZ" sz="5000" dirty="0"/>
            </a:br>
            <a:r>
              <a:rPr lang="cs-CZ" sz="5000" dirty="0"/>
              <a:t>MAS Sokolovsko o.p.s.</a:t>
            </a:r>
            <a:br>
              <a:rPr lang="cs-CZ" sz="3900" dirty="0"/>
            </a:br>
            <a:endParaRPr lang="cs-CZ" b="1" dirty="0"/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7632848" cy="1659592"/>
          </a:xfrm>
        </p:spPr>
        <p:txBody>
          <a:bodyPr>
            <a:normAutofit/>
          </a:bodyPr>
          <a:lstStyle/>
          <a:p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Datum a místo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r>
              <a:rPr lang="cs-CZ" sz="2400" dirty="0"/>
              <a:t>8. prosince 2016, Rudolec</a:t>
            </a:r>
          </a:p>
          <a:p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Přednášející: </a:t>
            </a:r>
            <a:r>
              <a:rPr lang="cs-CZ" sz="2400" dirty="0"/>
              <a:t>Ing. Ivana Jágriková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970484" y="134076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2015-2017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CZ.06.4.59/0.0/0.0/15_003/0001568 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8640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Průběh schvalování SCLLD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7504" y="1700808"/>
            <a:ext cx="8902351" cy="5162168"/>
          </a:xfrm>
        </p:spPr>
        <p:txBody>
          <a:bodyPr>
            <a:normAutofit/>
          </a:bodyPr>
          <a:lstStyle/>
          <a:p>
            <a:r>
              <a:rPr lang="cs-CZ" dirty="0"/>
              <a:t>Žádost o schválení SCLLD odevzdána 31.10.2015.</a:t>
            </a:r>
          </a:p>
          <a:p>
            <a:r>
              <a:rPr lang="cs-CZ" dirty="0"/>
              <a:t>Kontrola formálních náležitostí a přijatelnosti – bez připomínek schváleno 25.1.2016.</a:t>
            </a:r>
          </a:p>
          <a:p>
            <a:r>
              <a:rPr lang="cs-CZ" dirty="0"/>
              <a:t>Věcné hodnocení – schváleno 4.11.2016.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Akceptační dopisy, právní akt.</a:t>
            </a:r>
          </a:p>
          <a:p>
            <a:r>
              <a:rPr lang="cs-CZ" dirty="0"/>
              <a:t>Vyhlášení prvních výzev 1/2017.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 dirty="0"/>
          </a:p>
        </p:txBody>
      </p:sp>
      <p:sp>
        <p:nvSpPr>
          <p:cNvPr id="2" name="Obdélník: se zakulacenými rohy 1"/>
          <p:cNvSpPr/>
          <p:nvPr/>
        </p:nvSpPr>
        <p:spPr>
          <a:xfrm>
            <a:off x="6228184" y="4149080"/>
            <a:ext cx="246896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500" dirty="0"/>
              <a:t>370 dní</a:t>
            </a:r>
          </a:p>
        </p:txBody>
      </p:sp>
    </p:spTree>
    <p:extLst>
      <p:ext uri="{BB962C8B-B14F-4D97-AF65-F5344CB8AC3E}">
        <p14:creationId xmlns:p14="http://schemas.microsoft.com/office/powerpoint/2010/main" val="160804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</a:t>
            </a:fld>
            <a:endParaRPr lang="cs-CZ" dirty="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831216"/>
              </p:ext>
            </p:extLst>
          </p:nvPr>
        </p:nvGraphicFramePr>
        <p:xfrm>
          <a:off x="395533" y="1196753"/>
          <a:ext cx="8280922" cy="551404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140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0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37360">
                <a:tc>
                  <a:txBody>
                    <a:bodyPr/>
                    <a:lstStyle/>
                    <a:p>
                      <a:pPr algn="ctr"/>
                      <a:r>
                        <a:rPr lang="cs-CZ" sz="3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Strategický plán Leader (SPL)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30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Strategie komunitně vedeného místního rozvoje (SCLLD)</a:t>
                      </a:r>
                    </a:p>
                    <a:p>
                      <a:endParaRPr lang="cs-CZ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3464">
                <a:tc>
                  <a:txBody>
                    <a:bodyPr/>
                    <a:lstStyle/>
                    <a:p>
                      <a:r>
                        <a:rPr lang="cs-CZ" sz="2800" b="1" dirty="0"/>
                        <a:t>Výzvy 2009</a:t>
                      </a:r>
                      <a:r>
                        <a:rPr lang="cs-CZ" sz="2800" b="1" baseline="0" dirty="0"/>
                        <a:t> - 2014</a:t>
                      </a:r>
                      <a:endParaRPr lang="cs-CZ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Výzvy 2016 - 2022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34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Řídící orgán: </a:t>
                      </a:r>
                      <a:r>
                        <a:rPr lang="cs-CZ" sz="2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MZe</a:t>
                      </a:r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cs-CZ" sz="2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SZIF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Řídící orgán: </a:t>
                      </a:r>
                      <a:r>
                        <a:rPr lang="cs-CZ" sz="2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MMR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OP: </a:t>
                      </a:r>
                      <a:r>
                        <a:rPr lang="cs-CZ" sz="2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PRV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OP: IROP, PRV, OPZ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 Animace škol OPVVV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Alokace 120 mil.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Alokace 193 mil. Kč (</a:t>
                      </a:r>
                      <a:r>
                        <a:rPr lang="cs-CZ" sz="2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předp</a:t>
                      </a:r>
                      <a:r>
                        <a:rPr lang="cs-CZ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navýšení)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Obdélník: se zakulacenými rohy 1"/>
          <p:cNvSpPr/>
          <p:nvPr/>
        </p:nvSpPr>
        <p:spPr>
          <a:xfrm>
            <a:off x="7673457" y="5823090"/>
            <a:ext cx="1331640" cy="9055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7. nejvyšší mezi MAS v ČR.</a:t>
            </a:r>
          </a:p>
        </p:txBody>
      </p:sp>
    </p:spTree>
    <p:extLst>
      <p:ext uri="{BB962C8B-B14F-4D97-AF65-F5344CB8AC3E}">
        <p14:creationId xmlns:p14="http://schemas.microsoft.com/office/powerpoint/2010/main" val="235484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751091"/>
            <a:ext cx="8229600" cy="1008112"/>
          </a:xfrm>
        </p:spPr>
        <p:txBody>
          <a:bodyPr>
            <a:noAutofit/>
          </a:bodyPr>
          <a:lstStyle/>
          <a:p>
            <a:pPr algn="l"/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Co „brzdí“ vyhlášení výzev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0" y="1700808"/>
            <a:ext cx="9252520" cy="4968552"/>
          </a:xfrm>
        </p:spPr>
        <p:txBody>
          <a:bodyPr>
            <a:normAutofit/>
          </a:bodyPr>
          <a:lstStyle/>
          <a:p>
            <a:r>
              <a:rPr lang="cs-CZ" dirty="0"/>
              <a:t>Zveřejnění </a:t>
            </a:r>
            <a:r>
              <a:rPr lang="cs-CZ" b="1" dirty="0"/>
              <a:t>specifických pravidel </a:t>
            </a:r>
            <a:r>
              <a:rPr lang="cs-CZ" dirty="0"/>
              <a:t>pro jednotlivé OP.</a:t>
            </a:r>
          </a:p>
          <a:p>
            <a:pPr algn="l"/>
            <a:r>
              <a:rPr lang="cs-CZ" dirty="0"/>
              <a:t>Vyhlášení tzv. nadřazených výzev.</a:t>
            </a:r>
          </a:p>
          <a:p>
            <a:pPr algn="l"/>
            <a:r>
              <a:rPr lang="cs-CZ" dirty="0"/>
              <a:t>MAS na ně navazují své výzvy, které musí schválit i ŘO relevantních OP.</a:t>
            </a:r>
          </a:p>
          <a:p>
            <a:pPr algn="l"/>
            <a:r>
              <a:rPr lang="cs-CZ" dirty="0"/>
              <a:t>Schválení směrnic a hodnotících kritérií ze strany ŘO.</a:t>
            </a:r>
          </a:p>
          <a:p>
            <a:pPr algn="l"/>
            <a:r>
              <a:rPr lang="cs-CZ" b="1" dirty="0"/>
              <a:t>Vyhlášení prvních výzev MAS </a:t>
            </a:r>
            <a:r>
              <a:rPr lang="cs-CZ" dirty="0"/>
              <a:t>– 1/2017.</a:t>
            </a:r>
          </a:p>
          <a:p>
            <a:pPr algn="l"/>
            <a:r>
              <a:rPr lang="cs-CZ" dirty="0"/>
              <a:t>Žádosti v el. podobě (ISKP, Portál farmáře).</a:t>
            </a:r>
          </a:p>
          <a:p>
            <a:pPr algn="l"/>
            <a:endParaRPr lang="cs-CZ" b="1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955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08839" y="931032"/>
            <a:ext cx="8229600" cy="864096"/>
          </a:xfrm>
        </p:spPr>
        <p:txBody>
          <a:bodyPr>
            <a:noAutofit/>
          </a:bodyPr>
          <a:lstStyle/>
          <a:p>
            <a:pPr algn="l"/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Postup hodnocení a realizace projektů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323525" y="2033464"/>
            <a:ext cx="8684796" cy="482453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sz="2900" dirty="0"/>
              <a:t>Pracovníci MAS provádějí kontrolu administrativní, formálních náležitostí a přijatelnosti.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900" dirty="0"/>
              <a:t>Hodnocení projektů Výběrovou komisí MAS.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900" dirty="0"/>
              <a:t>Výběr projektů Programovým výborem MAS.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900" dirty="0"/>
              <a:t>Řídící orgány – finální kontrola, vydání právního aktu.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900" dirty="0"/>
              <a:t>Příjemce realizuje. 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900" dirty="0"/>
              <a:t>ŘO kontroluje změnová hlášení, vyúčtování, udržitelnost.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900" dirty="0"/>
              <a:t>MAS: konzultace, vyjádření ke změnám projektů, monitoring, evaluace.</a:t>
            </a:r>
          </a:p>
          <a:p>
            <a:pPr algn="l"/>
            <a:endParaRPr lang="cs-CZ" sz="2900" dirty="0"/>
          </a:p>
          <a:p>
            <a:pPr algn="l"/>
            <a:endParaRPr lang="cs-CZ" sz="2900" b="1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8440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Kontaktní osoby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395536" y="2020279"/>
            <a:ext cx="8352930" cy="4726173"/>
          </a:xfrm>
        </p:spPr>
        <p:txBody>
          <a:bodyPr>
            <a:normAutofit fontScale="92500"/>
          </a:bodyPr>
          <a:lstStyle/>
          <a:p>
            <a:pPr algn="l"/>
            <a:r>
              <a:rPr lang="cs-CZ" sz="3500" b="1" dirty="0"/>
              <a:t>PRV –</a:t>
            </a:r>
            <a:r>
              <a:rPr lang="cs-CZ" sz="2700" b="1" dirty="0"/>
              <a:t> </a:t>
            </a:r>
            <a:r>
              <a:rPr lang="cs-CZ" sz="3500" b="1" dirty="0"/>
              <a:t>Ing. Michaela Polláková		</a:t>
            </a:r>
            <a:r>
              <a:rPr lang="cs-CZ" sz="2800" b="1" dirty="0"/>
              <a:t>		(Ing. Ivana Jágriková)</a:t>
            </a:r>
          </a:p>
          <a:p>
            <a:pPr algn="l"/>
            <a:endParaRPr lang="cs-CZ" sz="2700" b="1" dirty="0"/>
          </a:p>
          <a:p>
            <a:pPr algn="l"/>
            <a:r>
              <a:rPr lang="cs-CZ" sz="3500" b="1" dirty="0"/>
              <a:t>IROP – Ing. Markéta Hendrichová</a:t>
            </a:r>
          </a:p>
          <a:p>
            <a:pPr algn="l"/>
            <a:endParaRPr lang="cs-CZ" sz="3500" b="1" dirty="0"/>
          </a:p>
          <a:p>
            <a:pPr algn="l"/>
            <a:r>
              <a:rPr lang="cs-CZ" sz="3500" b="1" dirty="0"/>
              <a:t>OPZ – Mgr. Zuzana Odvody</a:t>
            </a:r>
          </a:p>
          <a:p>
            <a:pPr algn="l"/>
            <a:endParaRPr lang="cs-CZ" sz="3500" b="1" dirty="0"/>
          </a:p>
          <a:p>
            <a:pPr algn="l"/>
            <a:r>
              <a:rPr lang="cs-CZ" sz="3500" b="1" dirty="0"/>
              <a:t>OPVVV (animace škol) – Stanislava </a:t>
            </a:r>
            <a:r>
              <a:rPr lang="cs-CZ" sz="3500" b="1" dirty="0" err="1"/>
              <a:t>Slunčíková</a:t>
            </a:r>
            <a:endParaRPr lang="cs-CZ" sz="3500" b="1" dirty="0"/>
          </a:p>
          <a:p>
            <a:pPr algn="l"/>
            <a:endParaRPr lang="cs-CZ" dirty="0"/>
          </a:p>
          <a:p>
            <a:pPr marL="0" indent="0" algn="l">
              <a:buNone/>
            </a:pPr>
            <a:endParaRPr lang="cs-CZ" dirty="0"/>
          </a:p>
          <a:p>
            <a:pPr algn="l"/>
            <a:endParaRPr lang="cs-CZ" dirty="0"/>
          </a:p>
          <a:p>
            <a:pPr algn="l"/>
            <a:endParaRPr lang="cs-CZ" b="1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833421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278</Words>
  <Application>Microsoft Office PowerPoint</Application>
  <PresentationFormat>Předvádění na obrazovce (4:3)</PresentationFormat>
  <Paragraphs>55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9" baseType="lpstr">
      <vt:lpstr>Arial</vt:lpstr>
      <vt:lpstr>Calibri</vt:lpstr>
      <vt:lpstr>Motiv sady Office</vt:lpstr>
      <vt:lpstr>Představení SCLLD  MAS Sokolovsko o.p.s. </vt:lpstr>
      <vt:lpstr>Průběh schvalování SCLLD</vt:lpstr>
      <vt:lpstr>Prezentace aplikace PowerPoint</vt:lpstr>
      <vt:lpstr>Co „brzdí“ vyhlášení výzev</vt:lpstr>
      <vt:lpstr>Postup hodnocení a realizace projektů</vt:lpstr>
      <vt:lpstr>Kontaktní osoby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Ivana Jágriková</cp:lastModifiedBy>
  <cp:revision>189</cp:revision>
  <dcterms:created xsi:type="dcterms:W3CDTF">2015-01-28T12:34:24Z</dcterms:created>
  <dcterms:modified xsi:type="dcterms:W3CDTF">2016-12-09T08:31:35Z</dcterms:modified>
</cp:coreProperties>
</file>