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318" r:id="rId3"/>
    <p:sldId id="319" r:id="rId4"/>
    <p:sldId id="306" r:id="rId5"/>
    <p:sldId id="307" r:id="rId6"/>
    <p:sldId id="308" r:id="rId7"/>
    <p:sldId id="312" r:id="rId8"/>
    <p:sldId id="325" r:id="rId9"/>
    <p:sldId id="321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CC00"/>
    <a:srgbClr val="008000"/>
    <a:srgbClr val="339933"/>
    <a:srgbClr val="009900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8134672" cy="2160240"/>
          </a:xfrm>
        </p:spPr>
        <p:txBody>
          <a:bodyPr>
            <a:normAutofit fontScale="90000"/>
          </a:bodyPr>
          <a:lstStyle/>
          <a:p>
            <a:r>
              <a:rPr lang="cs-CZ" sz="1700" b="1" dirty="0"/>
              <a:t>Název projektu: </a:t>
            </a:r>
            <a:r>
              <a:rPr lang="cs-CZ" sz="1700" dirty="0"/>
              <a:t>Posílení kapacit CLLD pro MAS Sokolovsko na období 2015-2017</a:t>
            </a:r>
            <a:br>
              <a:rPr lang="cs-CZ" sz="1700" dirty="0"/>
            </a:br>
            <a:r>
              <a:rPr lang="cs-CZ" sz="1700" b="1" dirty="0"/>
              <a:t>Registrační číslo: </a:t>
            </a:r>
            <a:r>
              <a:rPr lang="cs-CZ" sz="1700" dirty="0"/>
              <a:t>CZ.06.4.59/0.0/0.0/15_003/0001568 </a:t>
            </a:r>
            <a:br>
              <a:rPr lang="cs-CZ" sz="1700" dirty="0"/>
            </a:br>
            <a:br>
              <a:rPr lang="cs-CZ" sz="1700" dirty="0"/>
            </a:br>
            <a:br>
              <a:rPr lang="cs-CZ" sz="1700" b="1" dirty="0"/>
            </a:br>
            <a:r>
              <a:rPr lang="cs-CZ" sz="5000" dirty="0"/>
              <a:t>Programový rámec:</a:t>
            </a:r>
            <a:br>
              <a:rPr lang="cs-CZ" sz="5000" dirty="0"/>
            </a:br>
            <a:r>
              <a:rPr lang="cs-CZ" sz="5000" dirty="0"/>
              <a:t>Program rozvoje venkova</a:t>
            </a:r>
            <a:br>
              <a:rPr lang="cs-CZ" b="1" dirty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653136"/>
            <a:ext cx="7632848" cy="1368152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rgbClr val="008000"/>
                </a:solidFill>
              </a:rPr>
              <a:t>Datum a místo</a:t>
            </a:r>
            <a:r>
              <a:rPr lang="cs-CZ" sz="2400" dirty="0">
                <a:solidFill>
                  <a:srgbClr val="008000"/>
                </a:solidFill>
              </a:rPr>
              <a:t>: </a:t>
            </a:r>
          </a:p>
          <a:p>
            <a:r>
              <a:rPr lang="cs-CZ" sz="2400" dirty="0"/>
              <a:t>8. prosince 2016, Rudolec</a:t>
            </a:r>
          </a:p>
          <a:p>
            <a:r>
              <a:rPr lang="cs-CZ" sz="2400" b="1" dirty="0">
                <a:solidFill>
                  <a:srgbClr val="008000"/>
                </a:solidFill>
              </a:rPr>
              <a:t>Přednášející: </a:t>
            </a:r>
            <a:r>
              <a:rPr lang="cs-CZ" sz="2400" dirty="0"/>
              <a:t>Ing. Ivana Jágriková</a:t>
            </a:r>
          </a:p>
          <a:p>
            <a:endParaRPr lang="cs-CZ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229"/>
            <a:ext cx="7559040" cy="14386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1403648" y="980728"/>
            <a:ext cx="5832648" cy="1008112"/>
          </a:xfrm>
        </p:spPr>
        <p:txBody>
          <a:bodyPr>
            <a:normAutofit fontScale="90000"/>
          </a:bodyPr>
          <a:lstStyle/>
          <a:p>
            <a:br>
              <a:rPr lang="cs-CZ" sz="3200" dirty="0"/>
            </a:br>
            <a:r>
              <a:rPr lang="en-US" sz="5600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cs-CZ" sz="5600" b="1" dirty="0" err="1">
                <a:solidFill>
                  <a:schemeClr val="accent1">
                    <a:lumMod val="75000"/>
                  </a:schemeClr>
                </a:solidFill>
              </a:rPr>
              <a:t>ěkuji</a:t>
            </a:r>
            <a:r>
              <a:rPr lang="cs-CZ" sz="5600" b="1" dirty="0">
                <a:solidFill>
                  <a:schemeClr val="accent1">
                    <a:lumMod val="75000"/>
                  </a:schemeClr>
                </a:solidFill>
              </a:rPr>
              <a:t> za pozornost</a:t>
            </a:r>
            <a:r>
              <a:rPr lang="cs-CZ" sz="36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352928" cy="201622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cs-CZ" sz="6200" dirty="0">
                <a:solidFill>
                  <a:schemeClr val="accent1">
                    <a:lumMod val="75000"/>
                  </a:schemeClr>
                </a:solidFill>
              </a:rPr>
              <a:t>E-mail: 	jagrikova@mas-sokolovsko.eu</a:t>
            </a:r>
          </a:p>
          <a:p>
            <a:pPr algn="l"/>
            <a:r>
              <a:rPr lang="cs-CZ" sz="6200" dirty="0">
                <a:solidFill>
                  <a:schemeClr val="accent1">
                    <a:lumMod val="75000"/>
                  </a:schemeClr>
                </a:solidFill>
              </a:rPr>
              <a:t>Sídlo: 	Nám. Míru 230, 356 01 Březová</a:t>
            </a:r>
          </a:p>
          <a:p>
            <a:pPr algn="l"/>
            <a:r>
              <a:rPr lang="cs-CZ" sz="6200" dirty="0">
                <a:solidFill>
                  <a:schemeClr val="accent1">
                    <a:lumMod val="75000"/>
                  </a:schemeClr>
                </a:solidFill>
              </a:rPr>
              <a:t>Telefon:	+420 739 011 869</a:t>
            </a:r>
          </a:p>
          <a:p>
            <a:pPr algn="l"/>
            <a:endParaRPr lang="cs-CZ" sz="6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1186143"/>
            <a:ext cx="8229600" cy="780331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1 Předávání znalostí a informační akce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1" y="2276872"/>
            <a:ext cx="8896213" cy="4520878"/>
          </a:xfrm>
        </p:spPr>
        <p:txBody>
          <a:bodyPr>
            <a:normAutofit/>
          </a:bodyPr>
          <a:lstStyle/>
          <a:p>
            <a:r>
              <a:rPr lang="cs-CZ" sz="3300" dirty="0"/>
              <a:t>Odborné vzdělávání a získávání dovedností – kurzy, workshopy, exkurze.</a:t>
            </a:r>
          </a:p>
          <a:p>
            <a:r>
              <a:rPr lang="cs-CZ" sz="3300" dirty="0"/>
              <a:t>Témata musí být zaměřena na aktivity podporované v rámci PRV.</a:t>
            </a:r>
          </a:p>
          <a:p>
            <a:endParaRPr lang="cs-CZ" sz="3300" dirty="0"/>
          </a:p>
          <a:p>
            <a:r>
              <a:rPr lang="cs-CZ" sz="3300" dirty="0"/>
              <a:t>1. výzva 1/2017 = 250.000 Kč alokace</a:t>
            </a:r>
          </a:p>
          <a:p>
            <a:r>
              <a:rPr lang="cs-CZ" sz="3300" dirty="0"/>
              <a:t>2. výzva 2019 = 250.000 Kč alokace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4343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403" y="4005064"/>
            <a:ext cx="5475445" cy="2771944"/>
          </a:xfrm>
          <a:prstGeom prst="rect">
            <a:avLst/>
          </a:prstGeom>
        </p:spPr>
      </p:pic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107682"/>
            <a:ext cx="8229600" cy="780331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2 Investice do zemědělských subjektů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2" y="2204864"/>
            <a:ext cx="8762582" cy="4592885"/>
          </a:xfrm>
        </p:spPr>
        <p:txBody>
          <a:bodyPr>
            <a:normAutofit/>
          </a:bodyPr>
          <a:lstStyle/>
          <a:p>
            <a:r>
              <a:rPr lang="cs-CZ" sz="3300" dirty="0"/>
              <a:t>Hmotné a nehmotné investice do zemědělských staveb a technologií vč. mobilních strojů</a:t>
            </a:r>
            <a:r>
              <a:rPr lang="cs-CZ" sz="2900" dirty="0"/>
              <a:t>.</a:t>
            </a:r>
          </a:p>
          <a:p>
            <a:endParaRPr lang="cs-CZ" sz="2900" dirty="0"/>
          </a:p>
          <a:p>
            <a:r>
              <a:rPr lang="cs-CZ" dirty="0"/>
              <a:t>1. výzva 1/2017 = 4 mil. Kč alokace</a:t>
            </a:r>
          </a:p>
          <a:p>
            <a:r>
              <a:rPr lang="cs-CZ" dirty="0"/>
              <a:t>2. výzva 2017 = 4 mil. Kč alokace</a:t>
            </a:r>
          </a:p>
          <a:p>
            <a:r>
              <a:rPr lang="cs-CZ" dirty="0"/>
              <a:t>3. výzva 2019 = 2 mil. Kč alokace</a:t>
            </a:r>
          </a:p>
          <a:p>
            <a:endParaRPr lang="cs-CZ" sz="29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242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3 Lesnická infrastruktura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558735"/>
            <a:ext cx="8896214" cy="52428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dirty="0"/>
              <a:t>Výstavba, rekonstrukce a oprava lesních cest vč. souvisejících objektů a technického vybavení (mostky, propustky, brody, atd.), nezbytné vyvolané investice (přeložky,…), projekční a průzkumné práce,  nákup pozemku.</a:t>
            </a:r>
          </a:p>
          <a:p>
            <a:pPr algn="just"/>
            <a:r>
              <a:rPr lang="cs-CZ" dirty="0"/>
              <a:t>Příjemce: FO nebo PO hospodařící v lesích a držitelé lesů.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1. výzva 1/2017 = 3 mil. Kč</a:t>
            </a:r>
          </a:p>
          <a:p>
            <a:r>
              <a:rPr lang="cs-CZ" dirty="0"/>
              <a:t>2. výzva 2018 = 1 mil. Kč</a:t>
            </a:r>
          </a:p>
          <a:p>
            <a:r>
              <a:rPr lang="cs-CZ" dirty="0"/>
              <a:t>3. výzva 2021 = 1 mil. Kč</a:t>
            </a:r>
          </a:p>
          <a:p>
            <a:pPr marL="0" indent="0" algn="just">
              <a:buNone/>
            </a:pPr>
            <a:endParaRPr lang="cs-CZ" dirty="0"/>
          </a:p>
          <a:p>
            <a:pPr algn="just"/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0503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4 Zemědělská infrastruktura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617043"/>
            <a:ext cx="8896214" cy="5443280"/>
          </a:xfrm>
        </p:spPr>
        <p:txBody>
          <a:bodyPr>
            <a:normAutofit/>
          </a:bodyPr>
          <a:lstStyle/>
          <a:p>
            <a:pPr algn="just"/>
            <a:r>
              <a:rPr lang="cs-CZ" sz="2800" dirty="0"/>
              <a:t>Výstavba, rekonstrukce a oprava polních cest vč. souvisejících objektů a technického vybavení </a:t>
            </a:r>
            <a:r>
              <a:rPr lang="cs-CZ" sz="3000" dirty="0"/>
              <a:t>mimo intravilán obce. </a:t>
            </a:r>
          </a:p>
          <a:p>
            <a:pPr algn="just"/>
            <a:r>
              <a:rPr lang="cs-CZ" sz="3000" dirty="0"/>
              <a:t>Příjemce: obec nebo zemědělský podnikatel.</a:t>
            </a:r>
          </a:p>
          <a:p>
            <a:pPr algn="just"/>
            <a:endParaRPr lang="cs-CZ" sz="3000" dirty="0"/>
          </a:p>
          <a:p>
            <a:r>
              <a:rPr lang="cs-CZ" sz="3000" dirty="0"/>
              <a:t>1. výzva 1/2017 = 4 mil. Kč</a:t>
            </a:r>
          </a:p>
          <a:p>
            <a:r>
              <a:rPr lang="cs-CZ" sz="3000" dirty="0"/>
              <a:t>2. výzva 2018 = 1 mil. Kč</a:t>
            </a:r>
          </a:p>
          <a:p>
            <a:pPr algn="just"/>
            <a:endParaRPr lang="cs-CZ" sz="3000" dirty="0"/>
          </a:p>
          <a:p>
            <a:pPr algn="just"/>
            <a:endParaRPr lang="cs-CZ" sz="30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2662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5 Podpora investic na založení nebo rozvoj nezemědělských činností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4" cy="5040559"/>
          </a:xfrm>
        </p:spPr>
        <p:txBody>
          <a:bodyPr>
            <a:noAutofit/>
          </a:bodyPr>
          <a:lstStyle/>
          <a:p>
            <a:pPr algn="just"/>
            <a:r>
              <a:rPr lang="cs-CZ" sz="2700" dirty="0"/>
              <a:t>Stavební obnova či nová výstavba provozovny či malokapacitního ubytovacího zařízení vč. stravování a dalších budov a ploch v rámci turistické infrastruktury, pořízení strojů, technologií a vybavení. </a:t>
            </a:r>
          </a:p>
          <a:p>
            <a:pPr algn="just"/>
            <a:r>
              <a:rPr lang="cs-CZ" sz="2700" dirty="0"/>
              <a:t>Příjemci: mikropodniky a malé podniky, zemědělci.</a:t>
            </a:r>
          </a:p>
          <a:p>
            <a:pPr algn="just"/>
            <a:endParaRPr lang="cs-CZ" sz="1500" dirty="0"/>
          </a:p>
          <a:p>
            <a:r>
              <a:rPr lang="cs-CZ" sz="2700" dirty="0"/>
              <a:t>1. výzva 1/2017 = 5,5 mil. Kč alokace</a:t>
            </a:r>
          </a:p>
          <a:p>
            <a:r>
              <a:rPr lang="cs-CZ" sz="2700" dirty="0"/>
              <a:t>2. výzva 2017 = 4,44522 mil. Kč alokace</a:t>
            </a:r>
          </a:p>
          <a:p>
            <a:r>
              <a:rPr lang="cs-CZ" sz="2700" dirty="0"/>
              <a:t>3. výzva 2018 = 3 mil. Kč alokace</a:t>
            </a:r>
          </a:p>
          <a:p>
            <a:r>
              <a:rPr lang="cs-CZ" sz="2700" dirty="0"/>
              <a:t>4. výzva 2019 = 2 mil. Kč alokace</a:t>
            </a:r>
          </a:p>
          <a:p>
            <a:r>
              <a:rPr lang="cs-CZ" sz="2700" dirty="0"/>
              <a:t>5. výzva 2020 = 3 mil. Kč alokace</a:t>
            </a:r>
          </a:p>
          <a:p>
            <a:pPr algn="just"/>
            <a:endParaRPr lang="cs-CZ" dirty="0"/>
          </a:p>
          <a:p>
            <a:pPr algn="just"/>
            <a:endParaRPr lang="cs-CZ" sz="32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8789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6 Neproduktivní investice v lesích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529407"/>
            <a:ext cx="8896214" cy="4431629"/>
          </a:xfrm>
        </p:spPr>
        <p:txBody>
          <a:bodyPr>
            <a:noAutofit/>
          </a:bodyPr>
          <a:lstStyle/>
          <a:p>
            <a:pPr algn="just"/>
            <a:r>
              <a:rPr lang="cs-CZ" sz="2700" dirty="0"/>
              <a:t>Opatření k posílení rekreační funkce lesa (značení, výstavba a rekonstrukce stezek pro turisty do šíře 2 m, výstavba herních prvků), opatření k usměrňování návštěvnosti území (odpočinková stanoviště, přístřešky, informační tabule, závory), opatření k údržbě lesního prostředí (odpadkové koše), opatření k zajištění bezpečnosti návštěvníků lesa (mostky, lávky, zábradlí, ad.). </a:t>
            </a:r>
          </a:p>
          <a:p>
            <a:pPr algn="just"/>
            <a:r>
              <a:rPr lang="cs-CZ" sz="2700" dirty="0"/>
              <a:t>Příjemci: vlastník, nájemce, pachtýř nebo vypůjčitel PUPFL.</a:t>
            </a:r>
          </a:p>
          <a:p>
            <a:pPr algn="just"/>
            <a:endParaRPr lang="cs-CZ" sz="1000" dirty="0"/>
          </a:p>
          <a:p>
            <a:pPr algn="just"/>
            <a:r>
              <a:rPr lang="cs-CZ" sz="2700" dirty="0"/>
              <a:t>1. výzva 1/2017 = 3 mil. Kč alokace</a:t>
            </a:r>
          </a:p>
          <a:p>
            <a:pPr algn="just"/>
            <a:r>
              <a:rPr lang="cs-CZ" sz="2700" dirty="0"/>
              <a:t>2. výzva 2018 = 2,5 mil. Kč</a:t>
            </a:r>
          </a:p>
          <a:p>
            <a:pPr algn="just"/>
            <a:r>
              <a:rPr lang="cs-CZ" sz="2700" dirty="0"/>
              <a:t>3. výzva 2020 = 1 mil. Kč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0828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82714" y="1202912"/>
            <a:ext cx="8229600" cy="780331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Fiche 7 Horizontální a vertikální spolupráce mezi účastníky krátkých dodavatelských řetězců (KDŘ) a místních trhů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25834" y="2420888"/>
            <a:ext cx="8896214" cy="4325564"/>
          </a:xfrm>
        </p:spPr>
        <p:txBody>
          <a:bodyPr>
            <a:normAutofit/>
          </a:bodyPr>
          <a:lstStyle/>
          <a:p>
            <a:pPr algn="just"/>
            <a:r>
              <a:rPr lang="cs-CZ" dirty="0"/>
              <a:t>Vznik a koordinace spolupráce – studie proveditelnosti, podnikatelský záměr, přímé náklady na konkrétní projekty – společné investice (stroje, technologie – např. pojízdné prodejny, stánky, vybavení tržiště, stavební výdaje, e-shopy apod.).</a:t>
            </a:r>
          </a:p>
          <a:p>
            <a:pPr algn="just"/>
            <a:endParaRPr lang="cs-CZ" sz="1500" dirty="0"/>
          </a:p>
          <a:p>
            <a:pPr algn="just"/>
            <a:r>
              <a:rPr lang="cs-CZ" dirty="0"/>
              <a:t>1. výzva 2017 (možná později) = 1 mil. Kč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1679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59889" cy="84725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PRV – </a:t>
            </a:r>
            <a:r>
              <a:rPr lang="cs-CZ" sz="3200" b="1" u="sng" dirty="0">
                <a:solidFill>
                  <a:schemeClr val="accent1">
                    <a:lumMod val="75000"/>
                  </a:schemeClr>
                </a:solidFill>
              </a:rPr>
              <a:t>Předpokládaný</a:t>
            </a:r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 harmonogram výzev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8"/>
            <a:ext cx="8896213" cy="4908301"/>
          </a:xfrm>
        </p:spPr>
        <p:txBody>
          <a:bodyPr>
            <a:normAutofit fontScale="92500" lnSpcReduction="10000"/>
          </a:bodyPr>
          <a:lstStyle/>
          <a:p>
            <a:r>
              <a:rPr lang="cs-CZ" sz="3500" dirty="0"/>
              <a:t>Rok 1/2017	alokace 	19,75 mil. Kč</a:t>
            </a:r>
          </a:p>
          <a:p>
            <a:r>
              <a:rPr lang="cs-CZ" sz="3500" dirty="0"/>
              <a:t>Rok 2017 			9,445 mil. Kč</a:t>
            </a:r>
          </a:p>
          <a:p>
            <a:r>
              <a:rPr lang="cs-CZ" sz="3500" dirty="0"/>
              <a:t>Rok 2018			  7,5 mil. Kč</a:t>
            </a:r>
          </a:p>
          <a:p>
            <a:r>
              <a:rPr lang="cs-CZ" sz="3500" dirty="0"/>
              <a:t>Rok 2019			  4,25 mil. Kč</a:t>
            </a:r>
          </a:p>
          <a:p>
            <a:r>
              <a:rPr lang="cs-CZ" sz="3500" dirty="0"/>
              <a:t>Rok 2020			  4,0 mil. Kč</a:t>
            </a:r>
          </a:p>
          <a:p>
            <a:r>
              <a:rPr lang="cs-CZ" sz="3500" dirty="0"/>
              <a:t>Rok 2021			  1,0 mil. Kč</a:t>
            </a:r>
          </a:p>
          <a:p>
            <a:pPr marL="0" indent="0">
              <a:buNone/>
            </a:pPr>
            <a:endParaRPr lang="cs-CZ" sz="3500" dirty="0"/>
          </a:p>
          <a:p>
            <a:pPr marL="0" indent="0">
              <a:buNone/>
            </a:pPr>
            <a:r>
              <a:rPr lang="cs-CZ" sz="3500" dirty="0"/>
              <a:t>Celkem 45,945 mil. Kč z PRV</a:t>
            </a:r>
          </a:p>
          <a:p>
            <a:pPr marL="0" indent="0">
              <a:buNone/>
            </a:pPr>
            <a:r>
              <a:rPr lang="cs-CZ" sz="3500" dirty="0"/>
              <a:t>(+2,2 mil. Kč projekty spolupráce mez MAS).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2296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528</Words>
  <Application>Microsoft Office PowerPoint</Application>
  <PresentationFormat>Předvádění na obrazovce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sady Office</vt:lpstr>
      <vt:lpstr>Název projektu: Posílení kapacit CLLD pro MAS Sokolovsko na období 2015-2017 Registrační číslo: CZ.06.4.59/0.0/0.0/15_003/0001568    Programový rámec: Program rozvoje venkova </vt:lpstr>
      <vt:lpstr>PRV – Fiche 1 Předávání znalostí a informační akce</vt:lpstr>
      <vt:lpstr>PRV – Fiche 2 Investice do zemědělských subjektů</vt:lpstr>
      <vt:lpstr>PRV – Fiche 3 Lesnická infrastruktura</vt:lpstr>
      <vt:lpstr>PRV – Fiche 4 Zemědělská infrastruktura</vt:lpstr>
      <vt:lpstr>PRV – Fiche 5 Podpora investic na založení nebo rozvoj nezemědělských činností</vt:lpstr>
      <vt:lpstr>PRV – Fiche 6 Neproduktivní investice v lesích</vt:lpstr>
      <vt:lpstr>PRV – Fiche 7 Horizontální a vertikální spolupráce mezi účastníky krátkých dodavatelských řetězců (KDŘ) a místních trhů</vt:lpstr>
      <vt:lpstr>PRV – Předpokládaný harmonogram výzev</vt:lpstr>
      <vt:lpstr> 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Ivana Jágriková</cp:lastModifiedBy>
  <cp:revision>207</cp:revision>
  <dcterms:created xsi:type="dcterms:W3CDTF">2015-01-28T12:34:24Z</dcterms:created>
  <dcterms:modified xsi:type="dcterms:W3CDTF">2016-12-09T08:37:07Z</dcterms:modified>
</cp:coreProperties>
</file>