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76" r:id="rId2"/>
    <p:sldId id="257" r:id="rId3"/>
    <p:sldId id="261" r:id="rId4"/>
    <p:sldId id="269" r:id="rId5"/>
    <p:sldId id="270" r:id="rId6"/>
    <p:sldId id="271" r:id="rId7"/>
    <p:sldId id="259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339933"/>
    <a:srgbClr val="00CC00"/>
    <a:srgbClr val="009900"/>
    <a:srgbClr val="33CC33"/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1BCDB-77B3-4042-A9BA-ED1A70B7B27E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8F32F-16A0-45A2-B9D0-CF9E15C9D8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6312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hyperlink" Target="mailto:odvody@mas-sokolovsko.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5"/>
          <p:cNvSpPr>
            <a:spLocks noGrp="1"/>
          </p:cNvSpPr>
          <p:nvPr>
            <p:ph type="ctrTitle"/>
          </p:nvPr>
        </p:nvSpPr>
        <p:spPr>
          <a:xfrm>
            <a:off x="755576" y="2636912"/>
            <a:ext cx="8134672" cy="1402192"/>
          </a:xfrm>
        </p:spPr>
        <p:txBody>
          <a:bodyPr>
            <a:normAutofit fontScale="90000"/>
          </a:bodyPr>
          <a:lstStyle/>
          <a:p>
            <a:r>
              <a:rPr lang="cs-CZ" sz="5000" b="1" dirty="0"/>
              <a:t>Programový rámec:</a:t>
            </a:r>
            <a:br>
              <a:rPr lang="cs-CZ" sz="5000" b="1" dirty="0"/>
            </a:br>
            <a:r>
              <a:rPr lang="cs-CZ" sz="5000" b="1" dirty="0"/>
              <a:t>Operační program Zaměstnanost</a:t>
            </a:r>
            <a:br>
              <a:rPr lang="cs-CZ" sz="3900" dirty="0"/>
            </a:br>
            <a:endParaRPr lang="cs-CZ" b="1" dirty="0"/>
          </a:p>
        </p:txBody>
      </p:sp>
      <p:sp>
        <p:nvSpPr>
          <p:cNvPr id="11" name="Podnadpis 6"/>
          <p:cNvSpPr>
            <a:spLocks noGrp="1"/>
          </p:cNvSpPr>
          <p:nvPr>
            <p:ph type="subTitle" idx="1"/>
          </p:nvPr>
        </p:nvSpPr>
        <p:spPr>
          <a:xfrm>
            <a:off x="827584" y="4365104"/>
            <a:ext cx="7632848" cy="1659592"/>
          </a:xfrm>
        </p:spPr>
        <p:txBody>
          <a:bodyPr>
            <a:normAutofit/>
          </a:bodyPr>
          <a:lstStyle/>
          <a:p>
            <a:r>
              <a:rPr lang="cs-CZ" sz="2400" b="1" dirty="0">
                <a:solidFill>
                  <a:schemeClr val="accent1">
                    <a:lumMod val="75000"/>
                  </a:schemeClr>
                </a:solidFill>
              </a:rPr>
              <a:t>Datum a místo</a:t>
            </a:r>
            <a:r>
              <a:rPr lang="cs-CZ" sz="2400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r>
              <a:rPr lang="cs-CZ" sz="2400" dirty="0"/>
              <a:t>8. prosince 2016, Rudolec</a:t>
            </a:r>
          </a:p>
          <a:p>
            <a:r>
              <a:rPr lang="cs-CZ" sz="2400" b="1" dirty="0">
                <a:solidFill>
                  <a:schemeClr val="accent1">
                    <a:lumMod val="75000"/>
                  </a:schemeClr>
                </a:solidFill>
              </a:rPr>
              <a:t>Přednášející: </a:t>
            </a:r>
            <a:r>
              <a:rPr lang="cs-CZ" sz="2400" dirty="0"/>
              <a:t>Mgr. Zuzana Odvody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458" y="6309320"/>
            <a:ext cx="57531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970484" y="1340768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/>
              <a:t>Název projektu: </a:t>
            </a:r>
            <a:r>
              <a:rPr lang="cs-CZ" dirty="0"/>
              <a:t>Posílení kapacit CLLD pro MAS Sokolovsko na období 2015-2017</a:t>
            </a:r>
            <a:br>
              <a:rPr lang="cs-CZ" dirty="0"/>
            </a:br>
            <a:r>
              <a:rPr lang="cs-CZ" b="1" dirty="0"/>
              <a:t>Registrační číslo: </a:t>
            </a:r>
            <a:r>
              <a:rPr lang="cs-CZ" dirty="0"/>
              <a:t>CZ.06.4.59/0.0/0.0/15_003/0001568 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0"/>
            <a:ext cx="7559040" cy="143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554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Plán výzev pro jednotlivá opatření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979712"/>
            <a:ext cx="8085584" cy="4113584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Sociální podnikání</a:t>
            </a:r>
            <a:r>
              <a:rPr lang="cs-CZ" sz="2800" dirty="0"/>
              <a:t>: 2016/2017 -  7 mil. Kč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Sociální služby a další programy na podporu soc. začleňování, komunitní sociální práce a komunitní centra</a:t>
            </a:r>
            <a:r>
              <a:rPr lang="cs-CZ" sz="2800" dirty="0"/>
              <a:t>: 2016/2017 -  3,8 mil. Kč, 2018 - 3,2 mil. Kč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2800" b="1" dirty="0"/>
              <a:t>Zaměstnanost</a:t>
            </a:r>
            <a:r>
              <a:rPr lang="cs-CZ" sz="2800" dirty="0"/>
              <a:t>: 2017 - 3 mil. Kč, 2019 - 3 mil. Kč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2800" b="1" dirty="0"/>
              <a:t>Prorodinná opatření</a:t>
            </a:r>
            <a:r>
              <a:rPr lang="cs-CZ" sz="2800" dirty="0"/>
              <a:t>: 2017   3,45 mil. Kč</a:t>
            </a:r>
          </a:p>
          <a:p>
            <a:pPr marL="0" indent="0">
              <a:buNone/>
            </a:pPr>
            <a:endParaRPr lang="cs-CZ" sz="2400" dirty="0"/>
          </a:p>
          <a:p>
            <a:pPr marL="0" indent="0" algn="just">
              <a:spcAft>
                <a:spcPts val="600"/>
              </a:spcAft>
              <a:buNone/>
            </a:pPr>
            <a:endParaRPr lang="cs-CZ" sz="2400" dirty="0"/>
          </a:p>
          <a:p>
            <a:pPr marL="0" indent="0" algn="just">
              <a:spcAft>
                <a:spcPts val="600"/>
              </a:spcAft>
              <a:buNone/>
            </a:pPr>
            <a:endParaRPr lang="cs-CZ" dirty="0"/>
          </a:p>
          <a:p>
            <a:pPr marL="0" lvl="0" indent="0" algn="just">
              <a:spcAft>
                <a:spcPts val="600"/>
              </a:spcAft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</a:t>
            </a:fld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Opatření Sociální podnikání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cs-CZ" sz="2800" u="sng" dirty="0"/>
              <a:t>Podporované aktivity:</a:t>
            </a:r>
          </a:p>
          <a:p>
            <a:pPr marL="0" lvl="0" indent="0" algn="just">
              <a:buNone/>
            </a:pPr>
            <a:r>
              <a:rPr lang="cs-CZ" sz="2800" b="1" dirty="0"/>
              <a:t>Vznik a rozvoj </a:t>
            </a:r>
            <a:r>
              <a:rPr lang="cs-CZ" sz="2800" dirty="0"/>
              <a:t>(rozšíření kapacity) nových </a:t>
            </a:r>
            <a:r>
              <a:rPr lang="cs-CZ" sz="2800" b="1" dirty="0"/>
              <a:t>podnikatelských aktivit v oblasti SP </a:t>
            </a:r>
            <a:r>
              <a:rPr lang="cs-CZ" sz="2800" dirty="0"/>
              <a:t>– integrační nebo environmentální SP</a:t>
            </a:r>
          </a:p>
          <a:p>
            <a:pPr marL="0" lvl="0" indent="0" algn="just">
              <a:buNone/>
            </a:pPr>
            <a:endParaRPr lang="cs-CZ" sz="2800" dirty="0"/>
          </a:p>
          <a:p>
            <a:pPr marL="0" lvl="0" indent="0" algn="just">
              <a:buNone/>
            </a:pPr>
            <a:r>
              <a:rPr lang="cs-CZ" sz="2800" u="sng" dirty="0"/>
              <a:t>Cílové skupiny </a:t>
            </a:r>
            <a:r>
              <a:rPr lang="cs-CZ" sz="2800" dirty="0"/>
              <a:t>budou upřesněny ve výzvě.</a:t>
            </a:r>
          </a:p>
          <a:p>
            <a:pPr marL="0" lvl="0" indent="0" algn="just">
              <a:buNone/>
            </a:pPr>
            <a:endParaRPr lang="cs-CZ" sz="2800" dirty="0"/>
          </a:p>
          <a:p>
            <a:pPr marL="0" indent="0" algn="just">
              <a:buNone/>
            </a:pPr>
            <a:r>
              <a:rPr lang="cs-CZ" sz="2800" u="sng" dirty="0"/>
              <a:t>Typy příjemců:</a:t>
            </a:r>
            <a:r>
              <a:rPr lang="cs-CZ" sz="2800" dirty="0"/>
              <a:t> obchodní korporace </a:t>
            </a:r>
            <a:r>
              <a:rPr lang="cs-CZ" sz="2800" dirty="0">
                <a:sym typeface="Symbol" panose="05050102010706020507" pitchFamily="18" charset="2"/>
              </a:rPr>
              <a:t></a:t>
            </a:r>
            <a:r>
              <a:rPr lang="cs-CZ" sz="2800" dirty="0"/>
              <a:t> OSVČ </a:t>
            </a:r>
            <a:r>
              <a:rPr lang="cs-CZ" sz="2800" dirty="0">
                <a:sym typeface="Symbol" panose="05050102010706020507" pitchFamily="18" charset="2"/>
              </a:rPr>
              <a:t></a:t>
            </a:r>
            <a:r>
              <a:rPr lang="cs-CZ" sz="2800" dirty="0"/>
              <a:t> </a:t>
            </a:r>
            <a:r>
              <a:rPr lang="cs-CZ" sz="2800" b="1" dirty="0"/>
              <a:t>nestátní neziskové organizace</a:t>
            </a:r>
          </a:p>
          <a:p>
            <a:pPr lvl="0"/>
            <a:endParaRPr lang="cs-CZ" sz="2000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1635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Autofit/>
          </a:bodyPr>
          <a:lstStyle/>
          <a:p>
            <a:pPr algn="l"/>
            <a:r>
              <a:rPr lang="cs-CZ" sz="2400" b="1" dirty="0">
                <a:solidFill>
                  <a:srgbClr val="008000"/>
                </a:solidFill>
              </a:rPr>
              <a:t>Opatření Sociální služby a další programy na podporu soc. začleňování, komunitní sociální práce a komunitní centra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 fontScale="92500" lnSpcReduction="20000"/>
          </a:bodyPr>
          <a:lstStyle/>
          <a:p>
            <a:pPr marL="0" lvl="0" indent="0" algn="just">
              <a:buNone/>
            </a:pPr>
            <a:r>
              <a:rPr lang="cs-CZ" sz="2600" u="sng" dirty="0"/>
              <a:t>Podporované aktivity: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600" dirty="0"/>
              <a:t>podpora sociálního začleňování osob sociálně vyloučených či sociálním vyloučením ohrožených prostřednictvím poskytování </a:t>
            </a:r>
            <a:r>
              <a:rPr lang="cs-CZ" sz="2600" b="1" dirty="0"/>
              <a:t>vybraných sociálních služeb a prostřednictvím dalších programů a činností </a:t>
            </a:r>
            <a:r>
              <a:rPr lang="cs-CZ" sz="2600" dirty="0"/>
              <a:t>v oblasti sociálního začleňování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600" dirty="0"/>
              <a:t>podpora </a:t>
            </a:r>
            <a:r>
              <a:rPr lang="cs-CZ" sz="2600" b="1" dirty="0"/>
              <a:t>komunitní sociální práce a komunitních center </a:t>
            </a:r>
            <a:r>
              <a:rPr lang="cs-CZ" sz="2600" dirty="0"/>
              <a:t>jako prostředků sociálního začleňování nebo prevence sociálního vyloučení </a:t>
            </a:r>
          </a:p>
          <a:p>
            <a:pPr marL="0" lvl="0" indent="0" algn="just">
              <a:buNone/>
            </a:pPr>
            <a:r>
              <a:rPr lang="cs-CZ" sz="2600" u="sng" dirty="0"/>
              <a:t>Cílové skupiny </a:t>
            </a:r>
            <a:r>
              <a:rPr lang="cs-CZ" sz="2600" dirty="0"/>
              <a:t>budou upřesněny ve výzvě.</a:t>
            </a:r>
          </a:p>
          <a:p>
            <a:pPr marL="0" indent="0" algn="just">
              <a:buNone/>
            </a:pPr>
            <a:r>
              <a:rPr lang="cs-CZ" sz="2600" u="sng" dirty="0"/>
              <a:t>Typy příjemců: </a:t>
            </a:r>
            <a:r>
              <a:rPr lang="cs-CZ" sz="2600" dirty="0"/>
              <a:t>poskytovatelé sociálních služeb registrované dle zákona č. 108/2006 Sb., o sociálních službách </a:t>
            </a:r>
            <a:r>
              <a:rPr lang="cs-CZ" sz="2600" dirty="0">
                <a:sym typeface="Symbol" panose="05050102010706020507" pitchFamily="18" charset="2"/>
              </a:rPr>
              <a:t></a:t>
            </a:r>
            <a:r>
              <a:rPr lang="cs-CZ" sz="2600" dirty="0"/>
              <a:t> nestátní neziskové organizace </a:t>
            </a:r>
            <a:r>
              <a:rPr lang="cs-CZ" sz="2600" dirty="0">
                <a:sym typeface="Symbol" panose="05050102010706020507" pitchFamily="18" charset="2"/>
              </a:rPr>
              <a:t></a:t>
            </a:r>
            <a:r>
              <a:rPr lang="cs-CZ" sz="2600" dirty="0"/>
              <a:t> obce dle zákona č. 128/2000 Sb., o obcích </a:t>
            </a:r>
            <a:r>
              <a:rPr lang="cs-CZ" sz="2600" dirty="0">
                <a:sym typeface="Symbol" panose="05050102010706020507" pitchFamily="18" charset="2"/>
              </a:rPr>
              <a:t></a:t>
            </a:r>
            <a:r>
              <a:rPr lang="cs-CZ" sz="2600" dirty="0"/>
              <a:t> organizace zřizované obcemi působící v sociální oblasti </a:t>
            </a:r>
            <a:r>
              <a:rPr lang="cs-CZ" sz="2600" dirty="0">
                <a:sym typeface="Symbol" panose="05050102010706020507" pitchFamily="18" charset="2"/>
              </a:rPr>
              <a:t></a:t>
            </a:r>
            <a:r>
              <a:rPr lang="cs-CZ" sz="2600" dirty="0"/>
              <a:t> dobrovolné svazky obcí </a:t>
            </a:r>
            <a:r>
              <a:rPr lang="cs-CZ" sz="2600" dirty="0">
                <a:sym typeface="Symbol" panose="05050102010706020507" pitchFamily="18" charset="2"/>
              </a:rPr>
              <a:t></a:t>
            </a:r>
            <a:r>
              <a:rPr lang="cs-CZ" sz="2600" dirty="0"/>
              <a:t> vzdělávací a poradenské instituce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9523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Opatření Zaměstnanost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98539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u="sng" dirty="0"/>
              <a:t>Podporované aktivity: </a:t>
            </a:r>
            <a:r>
              <a:rPr lang="cs-CZ" b="1" dirty="0"/>
              <a:t>zvyšování uplatnitelnosti</a:t>
            </a:r>
            <a:r>
              <a:rPr lang="cs-CZ" dirty="0"/>
              <a:t> osob ohrožených sociálním vyloučením nebo osob sociálně vyloučených </a:t>
            </a:r>
            <a:r>
              <a:rPr lang="cs-CZ" b="1" dirty="0"/>
              <a:t>ve společnosti a na trhu práce</a:t>
            </a:r>
            <a:r>
              <a:rPr lang="cs-CZ" dirty="0"/>
              <a:t> (bližší specifikace ve výzvě).</a:t>
            </a:r>
          </a:p>
          <a:p>
            <a:pPr marL="0" lvl="0" indent="0" algn="just">
              <a:buNone/>
            </a:pPr>
            <a:r>
              <a:rPr lang="cs-CZ" u="sng" dirty="0"/>
              <a:t>Cílové skupiny </a:t>
            </a:r>
            <a:r>
              <a:rPr lang="cs-CZ" dirty="0"/>
              <a:t>budou upřesněny ve výzvě.</a:t>
            </a:r>
          </a:p>
          <a:p>
            <a:pPr marL="0" indent="0" algn="just">
              <a:buNone/>
            </a:pPr>
            <a:r>
              <a:rPr lang="cs-CZ" u="sng" dirty="0"/>
              <a:t>Typy příjemců: </a:t>
            </a:r>
            <a:r>
              <a:rPr lang="cs-CZ" dirty="0"/>
              <a:t>nestátní neziskové organizace </a:t>
            </a:r>
            <a:r>
              <a:rPr lang="cs-CZ" dirty="0">
                <a:sym typeface="Symbol" panose="05050102010706020507" pitchFamily="18" charset="2"/>
              </a:rPr>
              <a:t></a:t>
            </a:r>
            <a:r>
              <a:rPr lang="cs-CZ" dirty="0"/>
              <a:t> obce </a:t>
            </a:r>
            <a:r>
              <a:rPr lang="cs-CZ" dirty="0">
                <a:sym typeface="Symbol" panose="05050102010706020507" pitchFamily="18" charset="2"/>
              </a:rPr>
              <a:t></a:t>
            </a:r>
            <a:r>
              <a:rPr lang="cs-CZ" dirty="0"/>
              <a:t> dobrovolné svazky obcí </a:t>
            </a:r>
            <a:r>
              <a:rPr lang="cs-CZ" dirty="0">
                <a:sym typeface="Symbol" panose="05050102010706020507" pitchFamily="18" charset="2"/>
              </a:rPr>
              <a:t></a:t>
            </a:r>
            <a:r>
              <a:rPr lang="cs-CZ" dirty="0"/>
              <a:t> vzdělávací a poradenské instituce </a:t>
            </a:r>
            <a:r>
              <a:rPr lang="cs-CZ" dirty="0">
                <a:sym typeface="Symbol" panose="05050102010706020507" pitchFamily="18" charset="2"/>
              </a:rPr>
              <a:t></a:t>
            </a:r>
            <a:r>
              <a:rPr lang="cs-CZ" dirty="0"/>
              <a:t> obchodní korporace, OSVČ, profesní a podnikatelská sdružení.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3914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Prorodinná opatření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985394"/>
          </a:xfrm>
        </p:spPr>
        <p:txBody>
          <a:bodyPr>
            <a:normAutofit fontScale="77500" lnSpcReduction="20000"/>
          </a:bodyPr>
          <a:lstStyle/>
          <a:p>
            <a:pPr marL="0" lvl="0" indent="0" algn="just">
              <a:buNone/>
            </a:pPr>
            <a:r>
              <a:rPr lang="cs-CZ" u="sng" dirty="0"/>
              <a:t>Podporované aktivity: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podpora zařízení, která doplní chybějící kapacitu stávajících institucionálních forem zařízení (typu školní družiny, kluby), s možností podpory </a:t>
            </a:r>
            <a:r>
              <a:rPr lang="cs-CZ" b="1" dirty="0"/>
              <a:t>příměstských táborů </a:t>
            </a:r>
            <a:r>
              <a:rPr lang="cs-CZ" dirty="0"/>
              <a:t>v době školních prázdnin,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podpora </a:t>
            </a:r>
            <a:r>
              <a:rPr lang="cs-CZ" b="1" dirty="0"/>
              <a:t>dětských skupin </a:t>
            </a:r>
            <a:r>
              <a:rPr lang="cs-CZ" dirty="0"/>
              <a:t>pro podniky i veřejnost,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individuální </a:t>
            </a:r>
            <a:r>
              <a:rPr lang="cs-CZ" b="1" dirty="0"/>
              <a:t>péče o děti</a:t>
            </a:r>
            <a:r>
              <a:rPr lang="cs-CZ" dirty="0"/>
              <a:t>. </a:t>
            </a:r>
          </a:p>
          <a:p>
            <a:pPr marL="0" lvl="0" indent="0" algn="just">
              <a:buNone/>
            </a:pPr>
            <a:endParaRPr lang="cs-CZ" dirty="0"/>
          </a:p>
          <a:p>
            <a:pPr marL="0" lvl="0" indent="0" algn="just">
              <a:buNone/>
            </a:pPr>
            <a:r>
              <a:rPr lang="cs-CZ" u="sng" dirty="0"/>
              <a:t>Cílové skupiny:</a:t>
            </a:r>
            <a:r>
              <a:rPr lang="cs-CZ" dirty="0"/>
              <a:t> zejména ženy ohrožené na trhu práce </a:t>
            </a:r>
            <a:r>
              <a:rPr lang="cs-CZ" dirty="0">
                <a:sym typeface="Symbol" panose="05050102010706020507" pitchFamily="18" charset="2"/>
              </a:rPr>
              <a:t> </a:t>
            </a:r>
            <a:r>
              <a:rPr lang="cs-CZ" dirty="0"/>
              <a:t>rodiče s malými dětmi </a:t>
            </a:r>
            <a:r>
              <a:rPr lang="cs-CZ" dirty="0">
                <a:sym typeface="Symbol" panose="05050102010706020507" pitchFamily="18" charset="2"/>
              </a:rPr>
              <a:t> </a:t>
            </a:r>
            <a:r>
              <a:rPr lang="cs-CZ" dirty="0"/>
              <a:t>osoby pečující o jiné závislé osoby</a:t>
            </a:r>
          </a:p>
          <a:p>
            <a:pPr marL="0" lvl="0" indent="0" algn="just">
              <a:buNone/>
            </a:pPr>
            <a:endParaRPr lang="cs-CZ" dirty="0"/>
          </a:p>
          <a:p>
            <a:pPr marL="0" indent="0" algn="just">
              <a:buNone/>
            </a:pPr>
            <a:r>
              <a:rPr lang="cs-CZ" u="sng" dirty="0"/>
              <a:t>Typy příjemců:</a:t>
            </a:r>
            <a:r>
              <a:rPr lang="cs-CZ" dirty="0"/>
              <a:t> nestátní neziskové organizace </a:t>
            </a:r>
            <a:r>
              <a:rPr lang="cs-CZ" dirty="0">
                <a:sym typeface="Symbol" panose="05050102010706020507" pitchFamily="18" charset="2"/>
              </a:rPr>
              <a:t></a:t>
            </a:r>
            <a:r>
              <a:rPr lang="cs-CZ" dirty="0"/>
              <a:t> obce </a:t>
            </a:r>
            <a:r>
              <a:rPr lang="cs-CZ" dirty="0">
                <a:sym typeface="Symbol" panose="05050102010706020507" pitchFamily="18" charset="2"/>
              </a:rPr>
              <a:t></a:t>
            </a:r>
            <a:r>
              <a:rPr lang="cs-CZ" dirty="0"/>
              <a:t> vzdělávací a poradenské instituce </a:t>
            </a:r>
            <a:r>
              <a:rPr lang="cs-CZ" dirty="0">
                <a:sym typeface="Symbol" panose="05050102010706020507" pitchFamily="18" charset="2"/>
              </a:rPr>
              <a:t></a:t>
            </a:r>
            <a:r>
              <a:rPr lang="cs-CZ" dirty="0"/>
              <a:t> obchodní korporace </a:t>
            </a:r>
            <a:r>
              <a:rPr lang="cs-CZ" dirty="0">
                <a:sym typeface="Symbol" panose="05050102010706020507" pitchFamily="18" charset="2"/>
              </a:rPr>
              <a:t></a:t>
            </a:r>
            <a:r>
              <a:rPr lang="cs-CZ" dirty="0"/>
              <a:t> OSVČ</a:t>
            </a:r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2582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601662" y="1319351"/>
            <a:ext cx="7772400" cy="453465"/>
          </a:xfrm>
        </p:spPr>
        <p:txBody>
          <a:bodyPr>
            <a:normAutofit fontScale="90000"/>
          </a:bodyPr>
          <a:lstStyle/>
          <a:p>
            <a:r>
              <a:rPr lang="cs-CZ" sz="3200" dirty="0"/>
              <a:t>Děkuji za pozornost.</a:t>
            </a:r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>
          <a:xfrm>
            <a:off x="1151620" y="2611139"/>
            <a:ext cx="6912768" cy="1872208"/>
          </a:xfrm>
        </p:spPr>
        <p:txBody>
          <a:bodyPr>
            <a:normAutofit/>
          </a:bodyPr>
          <a:lstStyle/>
          <a:p>
            <a:pPr algn="l"/>
            <a:r>
              <a:rPr lang="cs-CZ" sz="2000" b="1" dirty="0">
                <a:solidFill>
                  <a:srgbClr val="008000"/>
                </a:solidFill>
              </a:rPr>
              <a:t>E-mail: 		</a:t>
            </a:r>
            <a:r>
              <a:rPr lang="cs-CZ" sz="2000" b="1" dirty="0">
                <a:solidFill>
                  <a:srgbClr val="008000"/>
                </a:solidFill>
                <a:hlinkClick r:id="rId4"/>
              </a:rPr>
              <a:t>odvody@mas-sokolovsko.eu</a:t>
            </a:r>
            <a:endParaRPr lang="cs-CZ" sz="2000" b="1" dirty="0">
              <a:solidFill>
                <a:srgbClr val="008000"/>
              </a:solidFill>
            </a:endParaRPr>
          </a:p>
          <a:p>
            <a:pPr algn="l"/>
            <a:r>
              <a:rPr lang="cs-CZ" sz="2000" b="1" dirty="0">
                <a:solidFill>
                  <a:srgbClr val="008000"/>
                </a:solidFill>
              </a:rPr>
              <a:t>Mobil:		+420 605 108 877</a:t>
            </a:r>
          </a:p>
          <a:p>
            <a:pPr algn="l"/>
            <a:endParaRPr lang="cs-CZ" sz="2000" b="1" dirty="0">
              <a:solidFill>
                <a:srgbClr val="008000"/>
              </a:solidFill>
            </a:endParaRPr>
          </a:p>
          <a:p>
            <a:pPr algn="l"/>
            <a:r>
              <a:rPr lang="cs-CZ" sz="2000" dirty="0"/>
              <a:t>Sídlo: 		Nám. Míru 230, 356 01 Březová</a:t>
            </a:r>
          </a:p>
          <a:p>
            <a:pPr algn="l"/>
            <a:endParaRPr lang="cs-CZ" sz="2200" dirty="0">
              <a:solidFill>
                <a:srgbClr val="00B050"/>
              </a:solidFill>
            </a:endParaRPr>
          </a:p>
          <a:p>
            <a:pPr algn="l"/>
            <a:endParaRPr lang="cs-CZ" sz="2800" dirty="0">
              <a:solidFill>
                <a:srgbClr val="00B05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391</Words>
  <Application>Microsoft Office PowerPoint</Application>
  <PresentationFormat>Předvádění na obrazovce 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2" baseType="lpstr">
      <vt:lpstr>Arial</vt:lpstr>
      <vt:lpstr>Calibri</vt:lpstr>
      <vt:lpstr>Symbol</vt:lpstr>
      <vt:lpstr>Wingdings</vt:lpstr>
      <vt:lpstr>Motiv sady Office</vt:lpstr>
      <vt:lpstr>Programový rámec: Operační program Zaměstnanost </vt:lpstr>
      <vt:lpstr>Plán výzev pro jednotlivá opatření</vt:lpstr>
      <vt:lpstr>Opatření Sociální podnikání</vt:lpstr>
      <vt:lpstr>Opatření Sociální služby a další programy na podporu soc. začleňování, komunitní sociální práce a komunitní centra</vt:lpstr>
      <vt:lpstr>Opatření Zaměstnanost</vt:lpstr>
      <vt:lpstr>Prorodinná opatření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.</dc:creator>
  <cp:lastModifiedBy>Ivana Jágriková</cp:lastModifiedBy>
  <cp:revision>44</cp:revision>
  <dcterms:created xsi:type="dcterms:W3CDTF">2015-01-28T12:34:24Z</dcterms:created>
  <dcterms:modified xsi:type="dcterms:W3CDTF">2016-12-09T08:35:46Z</dcterms:modified>
</cp:coreProperties>
</file>