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74" r:id="rId2"/>
    <p:sldId id="285" r:id="rId3"/>
    <p:sldId id="262" r:id="rId4"/>
    <p:sldId id="276" r:id="rId5"/>
    <p:sldId id="277" r:id="rId6"/>
    <p:sldId id="278" r:id="rId7"/>
    <p:sldId id="279" r:id="rId8"/>
    <p:sldId id="280" r:id="rId9"/>
    <p:sldId id="281" r:id="rId10"/>
    <p:sldId id="287" r:id="rId11"/>
    <p:sldId id="288" r:id="rId12"/>
    <p:sldId id="289" r:id="rId13"/>
    <p:sldId id="282" r:id="rId14"/>
    <p:sldId id="283" r:id="rId15"/>
    <p:sldId id="290" r:id="rId16"/>
    <p:sldId id="284" r:id="rId17"/>
    <p:sldId id="286" r:id="rId18"/>
    <p:sldId id="275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008000"/>
    <a:srgbClr val="00CC00"/>
    <a:srgbClr val="009900"/>
    <a:srgbClr val="33CC33"/>
    <a:srgbClr val="00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Světlý styl 3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58E6C-1FF1-488E-80CB-A7C4DAD5C35D}" type="datetimeFigureOut">
              <a:rPr lang="cs-CZ" smtClean="0"/>
              <a:t>9. 12. 2016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5FB8B-E4DC-4BD3-A4A8-1BD0A8D4013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69434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1BCDB-77B3-4042-A9BA-ED1A70B7B27E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8F32F-16A0-45A2-B9D0-CF9E15C9D8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0829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hyperlink" Target="http://www.strukturalni-fondy.cz/cs/Microsites/IROP/Vyzvy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5"/>
          <p:cNvSpPr>
            <a:spLocks noGrp="1"/>
          </p:cNvSpPr>
          <p:nvPr>
            <p:ph type="ctrTitle"/>
          </p:nvPr>
        </p:nvSpPr>
        <p:spPr>
          <a:xfrm>
            <a:off x="683568" y="3068960"/>
            <a:ext cx="8134672" cy="1119032"/>
          </a:xfrm>
        </p:spPr>
        <p:txBody>
          <a:bodyPr>
            <a:normAutofit fontScale="90000"/>
          </a:bodyPr>
          <a:lstStyle/>
          <a:p>
            <a:r>
              <a:rPr lang="cs-CZ" sz="5000" b="1" dirty="0"/>
              <a:t>Programový rámec:</a:t>
            </a:r>
            <a:br>
              <a:rPr lang="cs-CZ" sz="5000" b="1" dirty="0"/>
            </a:br>
            <a:r>
              <a:rPr lang="cs-CZ" sz="5000" b="1" dirty="0"/>
              <a:t>Integrovaný regionální operační program</a:t>
            </a:r>
            <a:br>
              <a:rPr lang="cs-CZ" sz="5000" dirty="0"/>
            </a:br>
            <a:br>
              <a:rPr lang="cs-CZ" sz="3900" dirty="0"/>
            </a:br>
            <a:endParaRPr lang="cs-CZ" b="1" dirty="0"/>
          </a:p>
        </p:txBody>
      </p:sp>
      <p:sp>
        <p:nvSpPr>
          <p:cNvPr id="11" name="Podnadpis 6"/>
          <p:cNvSpPr>
            <a:spLocks noGrp="1"/>
          </p:cNvSpPr>
          <p:nvPr>
            <p:ph type="subTitle" idx="1"/>
          </p:nvPr>
        </p:nvSpPr>
        <p:spPr>
          <a:xfrm>
            <a:off x="755576" y="4437112"/>
            <a:ext cx="7632848" cy="1542069"/>
          </a:xfrm>
        </p:spPr>
        <p:txBody>
          <a:bodyPr>
            <a:normAutofit/>
          </a:bodyPr>
          <a:lstStyle/>
          <a:p>
            <a:r>
              <a:rPr lang="cs-CZ" sz="2400" b="1" dirty="0">
                <a:solidFill>
                  <a:srgbClr val="008000"/>
                </a:solidFill>
              </a:rPr>
              <a:t>Datum a místo</a:t>
            </a:r>
            <a:r>
              <a:rPr lang="cs-CZ" sz="2400" dirty="0">
                <a:solidFill>
                  <a:srgbClr val="008000"/>
                </a:solidFill>
              </a:rPr>
              <a:t>: </a:t>
            </a:r>
          </a:p>
          <a:p>
            <a:r>
              <a:rPr lang="cs-CZ" sz="2400" dirty="0"/>
              <a:t>8. prosince 2016, Rudolec</a:t>
            </a:r>
          </a:p>
          <a:p>
            <a:r>
              <a:rPr lang="cs-CZ" sz="2400" b="1" dirty="0">
                <a:solidFill>
                  <a:srgbClr val="008000"/>
                </a:solidFill>
              </a:rPr>
              <a:t>Přednášející: </a:t>
            </a:r>
            <a:r>
              <a:rPr lang="cs-CZ" sz="2400" dirty="0"/>
              <a:t>Ing. Markéta Hendrichová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458" y="6309320"/>
            <a:ext cx="57531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0"/>
            <a:ext cx="7559040" cy="1438656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971600" y="1115490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/>
              <a:t>Název projektu: </a:t>
            </a:r>
            <a:r>
              <a:rPr lang="cs-CZ" dirty="0"/>
              <a:t>Posílení kapacit CLLD pro MAS Sokolovsko na období 2015-2017</a:t>
            </a:r>
            <a:br>
              <a:rPr lang="cs-CZ" dirty="0"/>
            </a:br>
            <a:r>
              <a:rPr lang="cs-CZ" b="1" dirty="0"/>
              <a:t>Registrační číslo: </a:t>
            </a:r>
            <a:r>
              <a:rPr lang="cs-CZ" dirty="0"/>
              <a:t>CZ.06.4.59/0.0/0.0/15_003/0001568 </a:t>
            </a:r>
          </a:p>
        </p:txBody>
      </p:sp>
    </p:spTree>
    <p:extLst>
      <p:ext uri="{BB962C8B-B14F-4D97-AF65-F5344CB8AC3E}">
        <p14:creationId xmlns:p14="http://schemas.microsoft.com/office/powerpoint/2010/main" val="9186819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7" y="836712"/>
            <a:ext cx="8540505" cy="1143000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339933"/>
                </a:solidFill>
              </a:rPr>
              <a:t>Kde najít informace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42998" y="2013484"/>
            <a:ext cx="9001002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>
                <a:hlinkClick r:id="rId4"/>
              </a:rPr>
              <a:t>http://</a:t>
            </a:r>
            <a:r>
              <a:rPr lang="cs-CZ" b="1" dirty="0" err="1">
                <a:hlinkClick r:id="rId4"/>
              </a:rPr>
              <a:t>www.strukturalni-fondy.cz</a:t>
            </a:r>
            <a:r>
              <a:rPr lang="cs-CZ" b="1" dirty="0">
                <a:hlinkClick r:id="rId4"/>
              </a:rPr>
              <a:t>/</a:t>
            </a:r>
            <a:r>
              <a:rPr lang="cs-CZ" b="1" dirty="0" err="1">
                <a:hlinkClick r:id="rId4"/>
              </a:rPr>
              <a:t>cs</a:t>
            </a:r>
            <a:r>
              <a:rPr lang="cs-CZ" b="1" dirty="0">
                <a:hlinkClick r:id="rId4"/>
              </a:rPr>
              <a:t>/</a:t>
            </a:r>
            <a:r>
              <a:rPr lang="cs-CZ" b="1" dirty="0" err="1">
                <a:hlinkClick r:id="rId4"/>
              </a:rPr>
              <a:t>Microsites</a:t>
            </a:r>
            <a:r>
              <a:rPr lang="cs-CZ" b="1" dirty="0">
                <a:hlinkClick r:id="rId4"/>
              </a:rPr>
              <a:t>/</a:t>
            </a:r>
            <a:r>
              <a:rPr lang="cs-CZ" b="1" dirty="0" err="1">
                <a:hlinkClick r:id="rId4"/>
              </a:rPr>
              <a:t>IROP</a:t>
            </a:r>
            <a:r>
              <a:rPr lang="cs-CZ" b="1" dirty="0">
                <a:hlinkClick r:id="rId4"/>
              </a:rPr>
              <a:t>/</a:t>
            </a:r>
            <a:r>
              <a:rPr lang="cs-CZ" b="1" dirty="0" err="1">
                <a:hlinkClick r:id="rId4"/>
              </a:rPr>
              <a:t>Vyzvy</a:t>
            </a:r>
            <a:r>
              <a:rPr lang="cs-CZ" b="1" dirty="0">
                <a:hlinkClick r:id="rId4"/>
              </a:rPr>
              <a:t>/</a:t>
            </a:r>
            <a:endParaRPr lang="cs-CZ" b="1" dirty="0"/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/>
              <a:t>http://mas-</a:t>
            </a:r>
            <a:r>
              <a:rPr lang="cs-CZ" b="1" dirty="0" err="1"/>
              <a:t>sokolovsko.eu</a:t>
            </a:r>
            <a:r>
              <a:rPr lang="cs-CZ" b="1" dirty="0"/>
              <a:t>/</a:t>
            </a:r>
            <a:r>
              <a:rPr lang="cs-CZ" b="1" dirty="0" err="1"/>
              <a:t>sclld</a:t>
            </a:r>
            <a:r>
              <a:rPr lang="cs-CZ" b="1" dirty="0"/>
              <a:t>/</a:t>
            </a:r>
            <a:r>
              <a:rPr lang="cs-CZ" b="1" dirty="0" err="1"/>
              <a:t>irop</a:t>
            </a:r>
            <a:r>
              <a:rPr lang="cs-CZ" b="1" dirty="0"/>
              <a:t>/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13955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endParaRPr lang="cs-CZ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08479" cy="6309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1808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7128792" cy="684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6019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7" y="836712"/>
            <a:ext cx="8540505" cy="1143000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339933"/>
                </a:solidFill>
              </a:rPr>
              <a:t>Kritéria věcného hodnocení – </a:t>
            </a:r>
            <a:r>
              <a:rPr lang="cs-CZ" sz="3200" b="1" dirty="0">
                <a:solidFill>
                  <a:srgbClr val="FF0000"/>
                </a:solidFill>
              </a:rPr>
              <a:t>NESCHVÁLENO!!!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42998" y="1700808"/>
            <a:ext cx="9001002" cy="492118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cs-CZ" b="1" dirty="0"/>
              <a:t>1. Připravenost projektu</a:t>
            </a:r>
          </a:p>
          <a:p>
            <a:pPr marL="914400" lvl="1" indent="-514350">
              <a:buFont typeface="Wingdings" panose="05000000000000000000" pitchFamily="2" charset="2"/>
              <a:buChar char="§"/>
            </a:pPr>
            <a:r>
              <a:rPr lang="cs-CZ" b="1" dirty="0"/>
              <a:t>Body navíc za platné stavební povolení nebo veřejnoprávní smlouvu</a:t>
            </a:r>
          </a:p>
          <a:p>
            <a:pPr marL="914400" lvl="1" indent="-514350">
              <a:buFont typeface="Wingdings" panose="05000000000000000000" pitchFamily="2" charset="2"/>
              <a:buChar char="§"/>
            </a:pPr>
            <a:r>
              <a:rPr lang="cs-CZ" b="1" dirty="0"/>
              <a:t>U hasičů zajištění předfinancování</a:t>
            </a:r>
          </a:p>
          <a:p>
            <a:pPr marL="914400" lvl="1" indent="-514350">
              <a:buFont typeface="Wingdings" panose="05000000000000000000" pitchFamily="2" charset="2"/>
              <a:buChar char="§"/>
            </a:pPr>
            <a:r>
              <a:rPr lang="cs-CZ" b="1" dirty="0"/>
              <a:t>U studií souhlas obcí v </a:t>
            </a:r>
            <a:r>
              <a:rPr lang="cs-CZ" b="1" dirty="0" err="1"/>
              <a:t>ORP</a:t>
            </a:r>
            <a:endParaRPr lang="cs-CZ" b="1" dirty="0"/>
          </a:p>
          <a:p>
            <a:pPr marL="0" indent="0" algn="l">
              <a:buNone/>
            </a:pPr>
            <a:r>
              <a:rPr lang="cs-CZ" b="1" dirty="0"/>
              <a:t>2. Místní význam: </a:t>
            </a:r>
          </a:p>
          <a:p>
            <a:r>
              <a:rPr lang="cs-CZ" b="1" dirty="0"/>
              <a:t>lidové zvyky, tradice, řemesla, odkaz předků</a:t>
            </a:r>
          </a:p>
          <a:p>
            <a:r>
              <a:rPr lang="cs-CZ" b="1" dirty="0"/>
              <a:t>chybějící infrastruktura</a:t>
            </a:r>
          </a:p>
          <a:p>
            <a:pPr algn="l"/>
            <a:endParaRPr lang="cs-CZ" b="1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0043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7" y="836712"/>
            <a:ext cx="8540505" cy="1143000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339933"/>
                </a:solidFill>
              </a:rPr>
              <a:t>Kritéria věcného hodnocení – </a:t>
            </a:r>
            <a:r>
              <a:rPr lang="cs-CZ" sz="3200" b="1" dirty="0">
                <a:solidFill>
                  <a:srgbClr val="FF0000"/>
                </a:solidFill>
              </a:rPr>
              <a:t>NESCHVÁLENO!!!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42998" y="1700808"/>
            <a:ext cx="9001002" cy="492118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cs-CZ" b="1" dirty="0"/>
              <a:t>3. Počet obyvatel obce/města</a:t>
            </a:r>
          </a:p>
          <a:p>
            <a:pPr marL="0" indent="0" algn="l">
              <a:buNone/>
            </a:pPr>
            <a:r>
              <a:rPr lang="cs-CZ" b="1" dirty="0"/>
              <a:t>4. Dopad projektu na území více obcí či jejich částí</a:t>
            </a:r>
          </a:p>
          <a:p>
            <a:pPr marL="0" indent="0" algn="l">
              <a:buNone/>
            </a:pPr>
            <a:r>
              <a:rPr lang="cs-CZ" b="1" dirty="0"/>
              <a:t>5. Kvalita zpracování projektu</a:t>
            </a:r>
            <a:endParaRPr lang="cs-CZ" b="1" dirty="0">
              <a:solidFill>
                <a:srgbClr val="FF0000"/>
              </a:solidFill>
            </a:endParaRPr>
          </a:p>
          <a:p>
            <a:pPr marL="0" indent="0" algn="l">
              <a:buNone/>
            </a:pPr>
            <a:r>
              <a:rPr lang="cs-CZ" b="1" dirty="0"/>
              <a:t>6. Finanční náročnost projektu </a:t>
            </a:r>
          </a:p>
          <a:p>
            <a:pPr marL="0" indent="0" algn="l">
              <a:buNone/>
            </a:pPr>
            <a:r>
              <a:rPr lang="cs-CZ" b="1" dirty="0"/>
              <a:t>7. Představení projektu široké veřejnosti </a:t>
            </a:r>
          </a:p>
          <a:p>
            <a:pPr marL="0" indent="0" algn="l">
              <a:buNone/>
            </a:pPr>
            <a:r>
              <a:rPr lang="cs-CZ" b="1" dirty="0"/>
              <a:t>8. Návaznost projektu – projekt navazuje na již podpořené projekty, odkazuje na strat. dokumenty</a:t>
            </a:r>
          </a:p>
          <a:p>
            <a:pPr algn="l"/>
            <a:endParaRPr lang="cs-CZ" b="1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995211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7" y="836712"/>
            <a:ext cx="8540505" cy="1143000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339933"/>
                </a:solidFill>
              </a:rPr>
              <a:t>Kritéria závěrečného ověření způsobilosti</a:t>
            </a:r>
            <a:endParaRPr lang="cs-CZ" sz="3200" b="1" dirty="0">
              <a:solidFill>
                <a:srgbClr val="FF0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42998" y="1684784"/>
            <a:ext cx="9001002" cy="4921188"/>
          </a:xfrm>
        </p:spPr>
        <p:txBody>
          <a:bodyPr>
            <a:normAutofit/>
          </a:bodyPr>
          <a:lstStyle/>
          <a:p>
            <a:r>
              <a:rPr lang="cs-CZ" b="1" dirty="0"/>
              <a:t>Hodnotí </a:t>
            </a:r>
            <a:r>
              <a:rPr lang="cs-CZ" b="1" dirty="0" err="1"/>
              <a:t>CRR</a:t>
            </a:r>
            <a:endParaRPr lang="cs-CZ" b="1" dirty="0"/>
          </a:p>
          <a:p>
            <a:r>
              <a:rPr lang="cs-CZ" b="1" dirty="0"/>
              <a:t>Jsou součástí Specifických pravidel pro žadatele a příjemce</a:t>
            </a:r>
          </a:p>
          <a:p>
            <a:r>
              <a:rPr lang="cs-CZ" b="1" dirty="0"/>
              <a:t>Ano/Ne 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61152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42998" y="764704"/>
            <a:ext cx="9001002" cy="58572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 err="1">
                <a:solidFill>
                  <a:srgbClr val="339933"/>
                </a:solidFill>
              </a:rPr>
              <a:t>CRR</a:t>
            </a:r>
            <a:r>
              <a:rPr lang="cs-CZ" b="1" dirty="0">
                <a:solidFill>
                  <a:srgbClr val="339933"/>
                </a:solidFill>
              </a:rPr>
              <a:t> poskytuje konzultace k:</a:t>
            </a:r>
          </a:p>
          <a:p>
            <a:r>
              <a:rPr lang="cs-CZ" b="1" dirty="0"/>
              <a:t>Přípravě projektu</a:t>
            </a:r>
          </a:p>
          <a:p>
            <a:r>
              <a:rPr lang="cs-CZ" b="1" dirty="0"/>
              <a:t>Zpracování žádostí o podporu</a:t>
            </a:r>
          </a:p>
          <a:p>
            <a:r>
              <a:rPr lang="cs-CZ" b="1" dirty="0"/>
              <a:t>Zpracování zpráv o realizaci projektu a zpráv o udržitelnosti</a:t>
            </a:r>
          </a:p>
          <a:p>
            <a:r>
              <a:rPr lang="cs-CZ" b="1" dirty="0"/>
              <a:t>Zpracování žádostí o změnu</a:t>
            </a:r>
          </a:p>
          <a:p>
            <a:r>
              <a:rPr lang="cs-CZ" b="1" dirty="0"/>
              <a:t>Přípravě a realizaci zadávacích a výběrových řízení</a:t>
            </a:r>
          </a:p>
          <a:p>
            <a:endParaRPr lang="cs-CZ" b="1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364975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42998" y="764704"/>
            <a:ext cx="9001002" cy="58572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>
                <a:solidFill>
                  <a:srgbClr val="339933"/>
                </a:solidFill>
              </a:rPr>
              <a:t>MAS poskytuje konzultace k:</a:t>
            </a:r>
          </a:p>
          <a:p>
            <a:r>
              <a:rPr lang="cs-CZ" b="1" dirty="0"/>
              <a:t>Přípravě projektu</a:t>
            </a:r>
          </a:p>
          <a:p>
            <a:r>
              <a:rPr lang="cs-CZ" b="1" dirty="0"/>
              <a:t>Navrhovaným podstatným změnám projektů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164186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ctrTitle"/>
          </p:nvPr>
        </p:nvSpPr>
        <p:spPr>
          <a:xfrm>
            <a:off x="601662" y="1319351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b="1" dirty="0"/>
              <a:t>D</a:t>
            </a:r>
            <a:r>
              <a:rPr lang="cs-CZ" sz="3200" b="1" dirty="0" err="1"/>
              <a:t>ěkuji</a:t>
            </a:r>
            <a:r>
              <a:rPr lang="cs-CZ" sz="3200" b="1" dirty="0"/>
              <a:t> za pozornost.</a:t>
            </a:r>
          </a:p>
        </p:txBody>
      </p:sp>
      <p:sp>
        <p:nvSpPr>
          <p:cNvPr id="7" name="Podnadpis 6"/>
          <p:cNvSpPr>
            <a:spLocks noGrp="1"/>
          </p:cNvSpPr>
          <p:nvPr>
            <p:ph type="subTitle" idx="1"/>
          </p:nvPr>
        </p:nvSpPr>
        <p:spPr>
          <a:xfrm>
            <a:off x="1031478" y="3284984"/>
            <a:ext cx="6912768" cy="2160240"/>
          </a:xfrm>
        </p:spPr>
        <p:txBody>
          <a:bodyPr>
            <a:normAutofit/>
          </a:bodyPr>
          <a:lstStyle/>
          <a:p>
            <a:pPr algn="l"/>
            <a:r>
              <a:rPr lang="cs-CZ" sz="2000" b="1" dirty="0">
                <a:solidFill>
                  <a:srgbClr val="008000"/>
                </a:solidFill>
              </a:rPr>
              <a:t>E-mail: 		</a:t>
            </a:r>
            <a:r>
              <a:rPr lang="cs-CZ" sz="2000" b="1" dirty="0" err="1">
                <a:solidFill>
                  <a:srgbClr val="008000"/>
                </a:solidFill>
              </a:rPr>
              <a:t>hendrichova@mas-sokolovsko.eu</a:t>
            </a:r>
            <a:endParaRPr lang="cs-CZ" sz="2000" b="1" dirty="0">
              <a:solidFill>
                <a:srgbClr val="008000"/>
              </a:solidFill>
            </a:endParaRPr>
          </a:p>
          <a:p>
            <a:pPr algn="l"/>
            <a:r>
              <a:rPr lang="cs-CZ" sz="2000" b="1" dirty="0">
                <a:solidFill>
                  <a:srgbClr val="008000"/>
                </a:solidFill>
              </a:rPr>
              <a:t>		</a:t>
            </a:r>
          </a:p>
          <a:p>
            <a:pPr algn="l"/>
            <a:r>
              <a:rPr lang="cs-CZ" sz="2000" b="1" dirty="0"/>
              <a:t>Sídlo: 		Nám. Míru 230, 356 01 Březová</a:t>
            </a:r>
          </a:p>
          <a:p>
            <a:pPr algn="l"/>
            <a:endParaRPr lang="cs-CZ" sz="2000" b="1" dirty="0"/>
          </a:p>
          <a:p>
            <a:pPr algn="l"/>
            <a:r>
              <a:rPr lang="cs-CZ" sz="2000" b="1" dirty="0"/>
              <a:t>Tel.:		+420 604 170 443</a:t>
            </a:r>
          </a:p>
          <a:p>
            <a:pPr algn="l"/>
            <a:endParaRPr lang="cs-CZ" sz="2200" dirty="0">
              <a:solidFill>
                <a:srgbClr val="00B050"/>
              </a:solidFill>
            </a:endParaRPr>
          </a:p>
          <a:p>
            <a:pPr algn="l"/>
            <a:endParaRPr lang="cs-CZ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548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339933"/>
                </a:solidFill>
              </a:rPr>
              <a:t>SC 1.2 Řešení dopravní infrastruktury („doprava“)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42998" y="1844824"/>
            <a:ext cx="9001002" cy="4608512"/>
          </a:xfrm>
        </p:spPr>
        <p:txBody>
          <a:bodyPr>
            <a:normAutofit/>
          </a:bodyPr>
          <a:lstStyle/>
          <a:p>
            <a:pPr algn="l"/>
            <a:r>
              <a:rPr lang="cs-CZ" b="1" dirty="0"/>
              <a:t>Terminály veřejné dopravy</a:t>
            </a:r>
          </a:p>
          <a:p>
            <a:pPr algn="l"/>
            <a:r>
              <a:rPr lang="cs-CZ" b="1" dirty="0"/>
              <a:t>Vozidla pro veřejnou dopravu</a:t>
            </a:r>
          </a:p>
          <a:p>
            <a:pPr algn="l"/>
            <a:r>
              <a:rPr lang="cs-CZ" b="1" dirty="0"/>
              <a:t>Bezpečnost (chodníky, bezbariérové komunikace, podchody, lávky)</a:t>
            </a:r>
          </a:p>
          <a:p>
            <a:pPr algn="l"/>
            <a:r>
              <a:rPr lang="cs-CZ" b="1" dirty="0"/>
              <a:t>Parkovací místa pro motorová vozidla</a:t>
            </a:r>
          </a:p>
          <a:p>
            <a:pPr algn="l"/>
            <a:r>
              <a:rPr lang="cs-CZ" b="1" dirty="0"/>
              <a:t>Cyklotrasy a cyklostezky</a:t>
            </a:r>
          </a:p>
          <a:p>
            <a:pPr algn="l"/>
            <a:r>
              <a:rPr lang="cs-CZ" b="1" dirty="0">
                <a:solidFill>
                  <a:srgbClr val="339933"/>
                </a:solidFill>
              </a:rPr>
              <a:t>Výzva 2017: 27 mil. Kč</a:t>
            </a:r>
          </a:p>
          <a:p>
            <a:pPr algn="l"/>
            <a:endParaRPr lang="cs-CZ" b="1" dirty="0"/>
          </a:p>
          <a:p>
            <a:pPr algn="l"/>
            <a:endParaRPr lang="cs-CZ" b="1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endParaRPr lang="cs-CZ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6080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339933"/>
                </a:solidFill>
              </a:rPr>
              <a:t>SC 1.2 Řešení dopravní infrastruktury („doprava“)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42998" y="1844824"/>
            <a:ext cx="9001002" cy="4608512"/>
          </a:xfrm>
        </p:spPr>
        <p:txBody>
          <a:bodyPr>
            <a:normAutofit/>
          </a:bodyPr>
          <a:lstStyle/>
          <a:p>
            <a:pPr algn="l"/>
            <a:r>
              <a:rPr lang="cs-CZ" b="1" dirty="0"/>
              <a:t>Terminály veřejné dopravy</a:t>
            </a:r>
          </a:p>
          <a:p>
            <a:pPr algn="l"/>
            <a:r>
              <a:rPr lang="cs-CZ" b="1" dirty="0"/>
              <a:t>Vozidla pro veřejnou dopravu</a:t>
            </a:r>
          </a:p>
          <a:p>
            <a:pPr algn="l"/>
            <a:r>
              <a:rPr lang="cs-CZ" b="1" dirty="0"/>
              <a:t>Bezpečnost (chodníky, bezbariérové komunikace, podchody, lávky)</a:t>
            </a:r>
          </a:p>
          <a:p>
            <a:pPr algn="l"/>
            <a:r>
              <a:rPr lang="cs-CZ" b="1" dirty="0"/>
              <a:t>Parkovací místa pro motorová vozidla</a:t>
            </a:r>
          </a:p>
          <a:p>
            <a:pPr algn="l"/>
            <a:r>
              <a:rPr lang="cs-CZ" b="1" dirty="0"/>
              <a:t>Cyklotrasy a cyklostezky</a:t>
            </a:r>
          </a:p>
          <a:p>
            <a:pPr algn="l"/>
            <a:r>
              <a:rPr lang="cs-CZ" b="1" dirty="0">
                <a:solidFill>
                  <a:srgbClr val="339933"/>
                </a:solidFill>
              </a:rPr>
              <a:t>Výzva 2017: 27 mil. Kč</a:t>
            </a:r>
          </a:p>
          <a:p>
            <a:pPr algn="l"/>
            <a:endParaRPr lang="cs-CZ" b="1" dirty="0"/>
          </a:p>
          <a:p>
            <a:pPr algn="l"/>
            <a:endParaRPr lang="cs-CZ" b="1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87470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339933"/>
                </a:solidFill>
              </a:rPr>
              <a:t>SC 1.3 Řešení integrovaného záchranného systému („hasiči“)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42998" y="1844824"/>
            <a:ext cx="9001002" cy="4608512"/>
          </a:xfrm>
        </p:spPr>
        <p:txBody>
          <a:bodyPr>
            <a:normAutofit/>
          </a:bodyPr>
          <a:lstStyle/>
          <a:p>
            <a:pPr algn="l"/>
            <a:r>
              <a:rPr lang="cs-CZ" b="1" dirty="0"/>
              <a:t>Stavební úpravy stanic</a:t>
            </a:r>
          </a:p>
          <a:p>
            <a:pPr algn="l"/>
            <a:r>
              <a:rPr lang="cs-CZ" b="1" dirty="0"/>
              <a:t>Specializovaná technika</a:t>
            </a:r>
          </a:p>
          <a:p>
            <a:pPr algn="l"/>
            <a:r>
              <a:rPr lang="cs-CZ" b="1" dirty="0" err="1"/>
              <a:t>JPO</a:t>
            </a:r>
            <a:r>
              <a:rPr lang="cs-CZ" b="1" dirty="0"/>
              <a:t> II: Březová, Horní Slavkov, Chodov, Kynšperk nad Ohří</a:t>
            </a:r>
          </a:p>
          <a:p>
            <a:pPr algn="l"/>
            <a:r>
              <a:rPr lang="cs-CZ" b="1" dirty="0" err="1"/>
              <a:t>JPO</a:t>
            </a:r>
            <a:r>
              <a:rPr lang="cs-CZ" b="1" dirty="0"/>
              <a:t> III: Bukovany, Habartov, Krajková, Loket</a:t>
            </a:r>
          </a:p>
          <a:p>
            <a:r>
              <a:rPr lang="cs-CZ" b="1" dirty="0">
                <a:solidFill>
                  <a:srgbClr val="339933"/>
                </a:solidFill>
              </a:rPr>
              <a:t>Výzva 2017: 8,6 mil. Kč</a:t>
            </a:r>
          </a:p>
          <a:p>
            <a:pPr marL="0" indent="0" algn="l">
              <a:buNone/>
            </a:pPr>
            <a:endParaRPr lang="cs-CZ" b="1" dirty="0"/>
          </a:p>
          <a:p>
            <a:pPr algn="l"/>
            <a:endParaRPr lang="cs-CZ" b="1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8169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496944" cy="1143000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339933"/>
                </a:solidFill>
              </a:rPr>
              <a:t>SC 2.1 Zvýšení kvality a dostupnosti služeb a opatření vedoucí k sociální inkluzi („soc. inkluze“)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42998" y="1844824"/>
            <a:ext cx="9001002" cy="4608512"/>
          </a:xfrm>
        </p:spPr>
        <p:txBody>
          <a:bodyPr>
            <a:normAutofit/>
          </a:bodyPr>
          <a:lstStyle/>
          <a:p>
            <a:pPr algn="l"/>
            <a:r>
              <a:rPr lang="cs-CZ" b="1" dirty="0"/>
              <a:t>Infrastruktura pro dostupnost a rozvoj sociální služby</a:t>
            </a:r>
          </a:p>
          <a:p>
            <a:pPr algn="l"/>
            <a:r>
              <a:rPr lang="cs-CZ" b="1" dirty="0"/>
              <a:t>Komunitní centra</a:t>
            </a:r>
          </a:p>
          <a:p>
            <a:pPr algn="l"/>
            <a:r>
              <a:rPr lang="cs-CZ" b="1" dirty="0"/>
              <a:t>Sociální bydlení</a:t>
            </a:r>
          </a:p>
          <a:p>
            <a:r>
              <a:rPr lang="cs-CZ" b="1" dirty="0">
                <a:solidFill>
                  <a:srgbClr val="339933"/>
                </a:solidFill>
              </a:rPr>
              <a:t>Výzva 2017: 11,4 mil. Kč</a:t>
            </a:r>
          </a:p>
          <a:p>
            <a:pPr algn="l"/>
            <a:endParaRPr lang="cs-CZ" b="1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66071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7546616" cy="1143000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339933"/>
                </a:solidFill>
              </a:rPr>
              <a:t>SC 2.2 Infrastruktura pro sociální podnikání („soc. podnikání“)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42998" y="1844824"/>
            <a:ext cx="9001002" cy="4608512"/>
          </a:xfrm>
        </p:spPr>
        <p:txBody>
          <a:bodyPr>
            <a:normAutofit/>
          </a:bodyPr>
          <a:lstStyle/>
          <a:p>
            <a:pPr algn="l"/>
            <a:r>
              <a:rPr lang="cs-CZ" b="1" dirty="0"/>
              <a:t>Výstavba, rekonstrukce a vybavení sociálních podniků: nákup objektů, zařízení, vybavení a stavební úpravy, které tvoří podmínky pro sociální podnikání</a:t>
            </a:r>
          </a:p>
          <a:p>
            <a:r>
              <a:rPr lang="cs-CZ" b="1" dirty="0">
                <a:solidFill>
                  <a:srgbClr val="339933"/>
                </a:solidFill>
              </a:rPr>
              <a:t>Výzva 2017: 7,5 mil. Kč</a:t>
            </a:r>
          </a:p>
          <a:p>
            <a:pPr marL="0" indent="0" algn="l">
              <a:buNone/>
            </a:pPr>
            <a:endParaRPr lang="cs-CZ" b="1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5457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7" y="836712"/>
            <a:ext cx="8540505" cy="1143000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339933"/>
                </a:solidFill>
              </a:rPr>
              <a:t>SC 2.4 Zvýšení kvality a dostupnosti infrastruktury pro vzdělávání a celoživotní učení („školy“)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42998" y="2013484"/>
            <a:ext cx="9001002" cy="4608512"/>
          </a:xfrm>
        </p:spPr>
        <p:txBody>
          <a:bodyPr>
            <a:normAutofit/>
          </a:bodyPr>
          <a:lstStyle/>
          <a:p>
            <a:pPr algn="l"/>
            <a:r>
              <a:rPr lang="cs-CZ" b="1" dirty="0"/>
              <a:t>MŠ – rozšíření kapacit</a:t>
            </a:r>
          </a:p>
          <a:p>
            <a:pPr algn="l"/>
            <a:r>
              <a:rPr lang="cs-CZ" b="1" dirty="0"/>
              <a:t>ZŠ – klíčové kompetence, bezbariérovost, rozšíření kapacit, konektivita</a:t>
            </a:r>
          </a:p>
          <a:p>
            <a:pPr algn="l"/>
            <a:r>
              <a:rPr lang="cs-CZ" b="1" dirty="0"/>
              <a:t>SŠ a </a:t>
            </a:r>
            <a:r>
              <a:rPr lang="cs-CZ" b="1" dirty="0" err="1"/>
              <a:t>VOŠ</a:t>
            </a:r>
            <a:r>
              <a:rPr lang="cs-CZ" b="1" dirty="0"/>
              <a:t> </a:t>
            </a:r>
          </a:p>
          <a:p>
            <a:pPr algn="l"/>
            <a:r>
              <a:rPr lang="cs-CZ" b="1" dirty="0"/>
              <a:t>Celoživotní vzdělávání</a:t>
            </a:r>
          </a:p>
          <a:p>
            <a:pPr algn="l"/>
            <a:r>
              <a:rPr lang="cs-CZ" b="1" dirty="0"/>
              <a:t>Zájmové a neformální vzdělávání</a:t>
            </a:r>
          </a:p>
          <a:p>
            <a:r>
              <a:rPr lang="cs-CZ" b="1" dirty="0">
                <a:solidFill>
                  <a:srgbClr val="339933"/>
                </a:solidFill>
              </a:rPr>
              <a:t>Výzva 2017: 4 mil. Kč</a:t>
            </a:r>
          </a:p>
          <a:p>
            <a:pPr algn="l"/>
            <a:endParaRPr lang="cs-CZ" b="1" dirty="0"/>
          </a:p>
          <a:p>
            <a:pPr algn="l"/>
            <a:endParaRPr lang="cs-CZ" b="1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175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7" y="836712"/>
            <a:ext cx="8540505" cy="1143000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339933"/>
                </a:solidFill>
              </a:rPr>
              <a:t>SC 3.1 Zkvalitnění prezentace, posílení ochrany a rozvoje kulturního dědictví („památky“)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42998" y="2013484"/>
            <a:ext cx="9001002" cy="4608512"/>
          </a:xfrm>
        </p:spPr>
        <p:txBody>
          <a:bodyPr>
            <a:normAutofit/>
          </a:bodyPr>
          <a:lstStyle/>
          <a:p>
            <a:pPr algn="l"/>
            <a:r>
              <a:rPr lang="cs-CZ" b="1" dirty="0"/>
              <a:t>Chlum Svaté Maří</a:t>
            </a:r>
          </a:p>
          <a:p>
            <a:pPr algn="l"/>
            <a:r>
              <a:rPr lang="cs-CZ" b="1" dirty="0"/>
              <a:t>Dlouhá stoka</a:t>
            </a:r>
          </a:p>
          <a:p>
            <a:pPr algn="l"/>
            <a:r>
              <a:rPr lang="cs-CZ" b="1" dirty="0"/>
              <a:t>Důl Jeroným</a:t>
            </a:r>
          </a:p>
          <a:p>
            <a:pPr algn="l"/>
            <a:r>
              <a:rPr lang="cs-CZ" b="1" dirty="0"/>
              <a:t>Revitalizace památek, zajištění bezpečnosti návštěvníků, odstranění přístupových bariér, zvýšení ochrany, restaurování, rekonstrukce, modernizace zázemí</a:t>
            </a:r>
          </a:p>
          <a:p>
            <a:r>
              <a:rPr lang="cs-CZ" b="1" dirty="0">
                <a:solidFill>
                  <a:srgbClr val="339933"/>
                </a:solidFill>
              </a:rPr>
              <a:t>Výzva 2017: 5 mil. Kč</a:t>
            </a:r>
          </a:p>
          <a:p>
            <a:pPr algn="l"/>
            <a:endParaRPr lang="cs-CZ" b="1" dirty="0"/>
          </a:p>
          <a:p>
            <a:pPr algn="l"/>
            <a:endParaRPr lang="cs-CZ" b="1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2403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7" y="836712"/>
            <a:ext cx="8540505" cy="1143000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339933"/>
                </a:solidFill>
              </a:rPr>
              <a:t>SC 3.3 Studie, strategie a plány v oblasti udržitelného rozvoje („studie“)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42998" y="2013484"/>
            <a:ext cx="9001002" cy="4608512"/>
          </a:xfrm>
        </p:spPr>
        <p:txBody>
          <a:bodyPr>
            <a:normAutofit/>
          </a:bodyPr>
          <a:lstStyle/>
          <a:p>
            <a:pPr algn="l"/>
            <a:r>
              <a:rPr lang="cs-CZ" b="1" dirty="0" err="1"/>
              <a:t>ORP</a:t>
            </a:r>
            <a:r>
              <a:rPr lang="cs-CZ" b="1" dirty="0"/>
              <a:t> – celá </a:t>
            </a:r>
            <a:r>
              <a:rPr lang="cs-CZ" b="1" dirty="0" err="1"/>
              <a:t>ORP</a:t>
            </a:r>
            <a:r>
              <a:rPr lang="cs-CZ" b="1" dirty="0"/>
              <a:t> se musí nacházet na území MAS Sokolovsko</a:t>
            </a:r>
          </a:p>
          <a:p>
            <a:pPr algn="l"/>
            <a:r>
              <a:rPr lang="cs-CZ" b="1" dirty="0"/>
              <a:t>Územní studie krajina</a:t>
            </a:r>
          </a:p>
          <a:p>
            <a:pPr algn="l"/>
            <a:r>
              <a:rPr lang="cs-CZ" b="1" dirty="0"/>
              <a:t>Územní studie veřejná infrastruktura (technická nebo dopravní infrastruktura)</a:t>
            </a:r>
          </a:p>
          <a:p>
            <a:r>
              <a:rPr lang="cs-CZ" b="1" dirty="0">
                <a:solidFill>
                  <a:srgbClr val="339933"/>
                </a:solidFill>
              </a:rPr>
              <a:t>Výzva 2017: 1,4 mil. Kč</a:t>
            </a:r>
          </a:p>
          <a:p>
            <a:pPr algn="l"/>
            <a:endParaRPr lang="cs-CZ" b="1" dirty="0"/>
          </a:p>
          <a:p>
            <a:pPr algn="l"/>
            <a:endParaRPr lang="cs-CZ" b="1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0459180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571</Words>
  <Application>Microsoft Office PowerPoint</Application>
  <PresentationFormat>Předvádění na obrazovce (4:3)</PresentationFormat>
  <Paragraphs>89</Paragraphs>
  <Slides>18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Motiv sady Office</vt:lpstr>
      <vt:lpstr>Programový rámec: Integrovaný regionální operační program  </vt:lpstr>
      <vt:lpstr>SC 1.2 Řešení dopravní infrastruktury („doprava“)</vt:lpstr>
      <vt:lpstr>SC 1.2 Řešení dopravní infrastruktury („doprava“)</vt:lpstr>
      <vt:lpstr>SC 1.3 Řešení integrovaného záchranného systému („hasiči“)</vt:lpstr>
      <vt:lpstr>SC 2.1 Zvýšení kvality a dostupnosti služeb a opatření vedoucí k sociální inkluzi („soc. inkluze“)</vt:lpstr>
      <vt:lpstr>SC 2.2 Infrastruktura pro sociální podnikání („soc. podnikání“)</vt:lpstr>
      <vt:lpstr>SC 2.4 Zvýšení kvality a dostupnosti infrastruktury pro vzdělávání a celoživotní učení („školy“)</vt:lpstr>
      <vt:lpstr>SC 3.1 Zkvalitnění prezentace, posílení ochrany a rozvoje kulturního dědictví („památky“)</vt:lpstr>
      <vt:lpstr>SC 3.3 Studie, strategie a plány v oblasti udržitelného rozvoje („studie“)</vt:lpstr>
      <vt:lpstr>Kde najít informace</vt:lpstr>
      <vt:lpstr>Prezentace aplikace PowerPoint</vt:lpstr>
      <vt:lpstr>Prezentace aplikace PowerPoint</vt:lpstr>
      <vt:lpstr>Kritéria věcného hodnocení – NESCHVÁLENO!!!</vt:lpstr>
      <vt:lpstr>Kritéria věcného hodnocení – NESCHVÁLENO!!!</vt:lpstr>
      <vt:lpstr>Kritéria závěrečného ověření způsobilosti</vt:lpstr>
      <vt:lpstr>Prezentace aplikace PowerPoint</vt:lpstr>
      <vt:lpstr>Prezentace aplikace PowerPoint</vt:lpstr>
      <vt:lpstr>Děkuji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.</dc:creator>
  <cp:lastModifiedBy>Ivana Jágriková</cp:lastModifiedBy>
  <cp:revision>64</cp:revision>
  <cp:lastPrinted>2016-12-08T11:34:56Z</cp:lastPrinted>
  <dcterms:created xsi:type="dcterms:W3CDTF">2015-01-28T12:34:24Z</dcterms:created>
  <dcterms:modified xsi:type="dcterms:W3CDTF">2016-12-09T08:36:05Z</dcterms:modified>
</cp:coreProperties>
</file>