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sldIdLst>
    <p:sldId id="276" r:id="rId2"/>
    <p:sldId id="257" r:id="rId3"/>
    <p:sldId id="261" r:id="rId4"/>
    <p:sldId id="288" r:id="rId5"/>
    <p:sldId id="269" r:id="rId6"/>
    <p:sldId id="277" r:id="rId7"/>
    <p:sldId id="315" r:id="rId8"/>
    <p:sldId id="271" r:id="rId9"/>
    <p:sldId id="278" r:id="rId10"/>
    <p:sldId id="285" r:id="rId11"/>
    <p:sldId id="279" r:id="rId12"/>
    <p:sldId id="280" r:id="rId13"/>
    <p:sldId id="281" r:id="rId14"/>
    <p:sldId id="282" r:id="rId15"/>
    <p:sldId id="283" r:id="rId16"/>
    <p:sldId id="284" r:id="rId17"/>
    <p:sldId id="286" r:id="rId18"/>
    <p:sldId id="287" r:id="rId19"/>
    <p:sldId id="310" r:id="rId20"/>
    <p:sldId id="316" r:id="rId21"/>
    <p:sldId id="317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289" r:id="rId32"/>
    <p:sldId id="290" r:id="rId33"/>
    <p:sldId id="311" r:id="rId34"/>
    <p:sldId id="293" r:id="rId35"/>
    <p:sldId id="294" r:id="rId36"/>
    <p:sldId id="295" r:id="rId37"/>
    <p:sldId id="312" r:id="rId38"/>
    <p:sldId id="292" r:id="rId39"/>
    <p:sldId id="313" r:id="rId40"/>
    <p:sldId id="314" r:id="rId41"/>
    <p:sldId id="296" r:id="rId42"/>
    <p:sldId id="297" r:id="rId43"/>
    <p:sldId id="298" r:id="rId44"/>
    <p:sldId id="308" r:id="rId45"/>
    <p:sldId id="259" r:id="rId4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339933"/>
    <a:srgbClr val="00CC00"/>
    <a:srgbClr val="009900"/>
    <a:srgbClr val="33CC3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31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16.02.2017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sfcr.cz/monitorovani-podporenych-osob-opz/-/dokument/798878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taceeu.cz/cs/Jak-na-projekt/Elektronicka-zadost/Edukacni-videa" TargetMode="External"/><Relationship Id="rId5" Type="http://schemas.openxmlformats.org/officeDocument/2006/relationships/hyperlink" Target="https://www.esfcr.cz/formulare-a-pokyny-potrebne-v-ramci-pripravy-zadosti-o-podporu-opz" TargetMode="External"/><Relationship Id="rId4" Type="http://schemas.openxmlformats.org/officeDocument/2006/relationships/hyperlink" Target="https://mseu.mssf.cz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s-sokolovsko.eu/wp-content/uploads/2016/01/Smernice_01_Transparentnost-komplet-IROPOPZ.pdf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s-sokolovsko.eu/wp-content/uploads/2016/01/Smernice_01_Pr_2.2_Hodnotici_kriteria-OPZ.pdf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eske-socialni-podnikani.cz/cz/kdo-poradi/lokalni-konzultanti-mpsv" TargetMode="External"/><Relationship Id="rId5" Type="http://schemas.openxmlformats.org/officeDocument/2006/relationships/hyperlink" Target="http://www.esfcr.cz/" TargetMode="External"/><Relationship Id="rId4" Type="http://schemas.openxmlformats.org/officeDocument/2006/relationships/hyperlink" Target="http://mas-sokolovsko.eu/sclld/vyzvy/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3.emf"/><Relationship Id="rId5" Type="http://schemas.openxmlformats.org/officeDocument/2006/relationships/hyperlink" Target="mailto:odvody@mas-sokolovsko.eu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970484" y="3573016"/>
            <a:ext cx="7919764" cy="466088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>Seminář pro žadatele</a:t>
            </a:r>
            <a:br>
              <a:rPr lang="cs-CZ" sz="3600" b="1"/>
            </a:br>
            <a:r>
              <a:rPr lang="cs-CZ" sz="3600" b="1"/>
              <a:t>2. </a:t>
            </a:r>
            <a:r>
              <a:rPr lang="cs-CZ" sz="3600" b="1" dirty="0"/>
              <a:t>výzva OPZ, č. 032/03_16_047/CLLD</a:t>
            </a:r>
            <a:br>
              <a:rPr lang="cs-CZ" sz="3600" b="1" dirty="0"/>
            </a:br>
            <a:r>
              <a:rPr lang="cs-CZ" sz="3600" b="1" dirty="0"/>
              <a:t>Sociální podnikání na území MAS Sokolovsko</a:t>
            </a:r>
            <a:br>
              <a:rPr lang="cs-CZ" dirty="0"/>
            </a:br>
            <a:br>
              <a:rPr lang="cs-CZ" sz="3900" dirty="0"/>
            </a:br>
            <a:endParaRPr lang="cs-CZ" b="1" dirty="0"/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7632848" cy="1659592"/>
          </a:xfrm>
        </p:spPr>
        <p:txBody>
          <a:bodyPr>
            <a:normAutofit/>
          </a:bodyPr>
          <a:lstStyle/>
          <a:p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Datum a místo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r>
              <a:rPr lang="cs-CZ" sz="2400" dirty="0"/>
              <a:t>14. 2. 2017, Královské Poříčí, Statek Bernard</a:t>
            </a:r>
          </a:p>
          <a:p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Přednášející: </a:t>
            </a:r>
            <a:r>
              <a:rPr lang="cs-CZ" sz="2400" dirty="0"/>
              <a:t>Mgr. Zuzana Odvody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970484" y="134076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2015-2017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CZ.06.4.59/0.0/0.0/15_003/0001568 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54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Principy integračního sociálního podniku (P1 výzvy)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/>
              <a:t>Sociální prospěch: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zaměstnávání a sociální začleňování osob ze znevýhodněných skupin– min. podíl zaměstnanců ze znevýhodněných skupin činí 30 %, min. úvazek pro zaměstnance z cílových skupin je 0,4, zaměstnanci z cílových skupin musí mít uzavřenou pracovní smlouvu nebo DPČ;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účast zaměstnanců a členů na směrování podniku;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důraz na rozvoj pracovních kompetencí znevýhodněných zaměstnanců.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9046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Principy integračního sociálního podniku (P1 výzvy)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Ekonomický prospěch:</a:t>
            </a:r>
            <a:endParaRPr lang="cs-CZ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případný zisk používán přednostně pro rozvoj sociálního podniku a/nebo pro naplnění jeho společensky prospěšných cílů;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nezávislost (autonomie) v manažerském rozhodování a řízení na externích zakladatelích nebo zřizovatelích;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alespoň minimální podíl tržeb z prodeje výrobků a služeb na celkových výnosech. 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0815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Principy integračního sociálního podniku 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Environmentální prospěch:</a:t>
            </a:r>
            <a:endParaRPr lang="cs-CZ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zohledňování environmentálních aspektů výrobu i spotřeby.</a:t>
            </a:r>
          </a:p>
          <a:p>
            <a:pPr marL="0" indent="0">
              <a:buNone/>
            </a:pPr>
            <a:r>
              <a:rPr lang="cs-CZ" b="1" dirty="0"/>
              <a:t>Místní prospěch:</a:t>
            </a:r>
            <a:endParaRPr lang="cs-CZ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přednostní uspokojování potřeb místní komunity a místní poptávky;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využívání místních zdrojů;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spolupráce sociálního podniku s lokálními aktéry z území MAS. 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7404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Principy environmentálního sociálního podniku 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Společensky prospěšný cíl:</a:t>
            </a:r>
            <a:r>
              <a:rPr lang="cs-CZ" dirty="0"/>
              <a:t> 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podnik existuje za účelem naplnění společensky prospěšného cíle, kterým je řešení konkrétního environmentálního problému a zaměstnávání a sociální začleňování osob znevýhodněných na trhu práce; tento cíl je formulován v zakládacích dokumentech a naplňován prostřednictvím podnikatelských aktivit.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4780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Principy environmentálního sociálního podniku 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/>
              <a:t>Sociální prospěch: </a:t>
            </a:r>
            <a:endParaRPr lang="cs-CZ" dirty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zvyšování zaměstnanosti osob ze znevýhodněných skupin – min. podíl zaměstnanců ze znevýhodněných skupin činí 30 %, min. úvazek pro zaměstnance z cílových skupin je 0,4, zaměstnanci z cílových skupin musí mít uzavřenou pracovní smlouvu nebo DPČ;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demokratická struktura řízení podniku;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důraz na rozvoj pracovních kompetencí znevýhodněných zaměstnanců. 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1569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Principy environmentálního sociálního podniku 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Ekonomický prospěch:</a:t>
            </a:r>
            <a:endParaRPr lang="cs-CZ" dirty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případný zisk používán přednostně pro rozvoj sociálního podniku a/nebo pro naplnění jeho společensky prospěšných cílů;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nezávislost (autonomie) v manažerském rozhodování a řízení na externích zakladatelích nebo zřizovatelích;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alespoň minimální podíl tržeb z prodeje výrobků a služeb na celkových výnosech. 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0157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Principy environmentálního sociálního podniku 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b="1" dirty="0"/>
              <a:t>Environmentální prospěch:</a:t>
            </a:r>
            <a:endParaRPr lang="cs-CZ" dirty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podnikatelské aktivity podniku, skrze které podnik naplňuje společensky prospěšný cíl, mají environmentální rozměr;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zohledňování environmentálních aspektů ve všech fázích podnikání, tzn. při výrobě výrobků a/nebo poskytování služeb včetně environmentálně příznivého úřadování.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b="1" dirty="0"/>
              <a:t>Místní prospěch:</a:t>
            </a:r>
            <a:endParaRPr lang="cs-CZ" dirty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ekonomická lokalizace = místní výroba pro místní spotřebu, podpora místní ekonomiky;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sociální podnik zaměstnává obyvatele z území MAS;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spolupráce sociálního podniku s lokálními aktéry z území MAS. 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8738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Klíčové aktivity projektu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Vytvoření a zachování pracovních míst pro zaměstnance z cílových skupin a pro zaměstnance mimo cílovou skupinu nezbytných pro fungování podniku v souladu s principy sociálního podnikání.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Vzdělávání zaměstnanců z cílových skupin a vzdělávání ostatních zaměstnanců sociálního podniku financovaných z přímých nákladů projektu. 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cs-CZ" dirty="0"/>
              <a:t>Marketing sociálního podniku (např. kampaně na podporu prodeje, reklama).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Provozování sociálního podnikání = působení podniku na trhu včetně naplňování principů sociálního podnikání v praxi. </a:t>
            </a:r>
          </a:p>
          <a:p>
            <a:pPr marL="0" indent="0" algn="just">
              <a:buNone/>
            </a:pPr>
            <a:r>
              <a:rPr lang="cs-CZ" b="1" dirty="0"/>
              <a:t>U environmentálního podniku také: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Environmentální audity a strategie (dopady na ŽP - možno i od pracovníků CS, není nutno externě).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Zajištění péče o děti a další závislé osoby znevýhodněných pracovníků, zajištění dopravy znevýhodněných pracovníků apod.. </a:t>
            </a: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3174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/>
              <a:t>= nástroje pro měření dosažených efektů projektových aktivit</a:t>
            </a:r>
          </a:p>
          <a:p>
            <a:pPr marL="0" indent="0">
              <a:buNone/>
            </a:pPr>
            <a:r>
              <a:rPr lang="cs-CZ" b="1" dirty="0"/>
              <a:t>Dělení:</a:t>
            </a:r>
          </a:p>
          <a:p>
            <a:pPr marL="0" indent="0"/>
            <a:r>
              <a:rPr lang="cs-CZ" dirty="0"/>
              <a:t> indikátory výstupů</a:t>
            </a:r>
          </a:p>
          <a:p>
            <a:pPr marL="0" indent="0"/>
            <a:r>
              <a:rPr lang="cs-CZ" dirty="0"/>
              <a:t> indikátory výsledků</a:t>
            </a:r>
          </a:p>
          <a:p>
            <a:pPr>
              <a:spcBef>
                <a:spcPts val="1000"/>
              </a:spcBef>
              <a:buNone/>
            </a:pPr>
            <a:r>
              <a:rPr lang="cs-CZ" b="1" dirty="0"/>
              <a:t>Pravidla volby závazných indikátorů a jejich sledování: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žadatel volí pouze ty indikátory z výzvy, které jsou </a:t>
            </a:r>
            <a:r>
              <a:rPr lang="cs-CZ" b="1" dirty="0"/>
              <a:t>relevantní</a:t>
            </a:r>
            <a:r>
              <a:rPr lang="cs-CZ" dirty="0"/>
              <a:t> pro jeho projekt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cs-CZ" sz="10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ve zprávách o realizaci projektu se uvádějí kumulativně</a:t>
            </a:r>
            <a:br>
              <a:rPr lang="cs-CZ" dirty="0"/>
            </a:br>
            <a:r>
              <a:rPr lang="cs-CZ" dirty="0"/>
              <a:t>za období od počátku projektu do konce příslušného monitorovacího období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cs-CZ" sz="10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je nutné sledovat také hodnoty pro indikátory o účastnících, které konkretizují podpořené osoby z řady hledisek a další indikátory uvedené ve výzvě</a:t>
            </a:r>
            <a:endParaRPr lang="cs-CZ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4845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Povinnosti související s indikátory: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/>
              <a:t>povinnost stanovit v žádosti </a:t>
            </a:r>
            <a:r>
              <a:rPr lang="cs-CZ" b="1" dirty="0"/>
              <a:t>cílové hodnoty indikátorů, včetně popisu způsobu stanovení této hodnoty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/>
              <a:t>nastavení je závazné, úprava – </a:t>
            </a:r>
            <a:r>
              <a:rPr lang="cs-CZ" b="1" dirty="0"/>
              <a:t>podstatnou změnou, p</a:t>
            </a:r>
            <a:r>
              <a:rPr lang="cs-CZ" dirty="0"/>
              <a:t>ři nesplnění – </a:t>
            </a:r>
            <a:r>
              <a:rPr lang="cs-CZ" b="1" dirty="0"/>
              <a:t>sankce </a:t>
            </a:r>
            <a:r>
              <a:rPr lang="cs-CZ" dirty="0"/>
              <a:t>(Obecná pravidla, kap.18)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/>
              <a:t>průběžné sledování jejich naplnění ve zprávách o realizaci projektu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/>
              <a:t>prokazatelnost vykazovaných hodnot </a:t>
            </a:r>
            <a:r>
              <a:rPr lang="cs-CZ" dirty="0"/>
              <a:t>- záznamy o každém klientovi, prezenční listiny atd. ověřitelné případnou kontrolou, </a:t>
            </a:r>
            <a:r>
              <a:rPr lang="cs-CZ" b="1" dirty="0"/>
              <a:t>monitorovací listy</a:t>
            </a:r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2248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Základní specifikace výzvy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 fontScale="92500" lnSpcReduction="20000"/>
          </a:bodyPr>
          <a:lstStyle/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Vyhlášení výzvy: 23. 1. 2017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b="1" dirty="0"/>
              <a:t>Ukončení výzvy: 27. 2. 2017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Alokace: 7.000.000,-Kč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Místo realizace: území MAS Sokolovsko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Maximální délka projektu: </a:t>
            </a:r>
            <a:r>
              <a:rPr lang="cs-CZ" sz="2400" b="1" dirty="0"/>
              <a:t>24 měsíců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Nejzazší datum pro ukončení fyzické realizace projektu: 30. 6. 2020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b="1" dirty="0"/>
              <a:t>Minimální výše celkových způsobilých výdajů: 1.000.000,-Kč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b="1" dirty="0"/>
              <a:t>Maximální výše celkových způsobilých výdajů: 3.000.000,-Kč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Míra spolufinancování: </a:t>
            </a:r>
            <a:r>
              <a:rPr lang="cs-CZ" sz="2400" b="1" dirty="0"/>
              <a:t>15%  hradí příjemce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Způsob financování: </a:t>
            </a:r>
            <a:r>
              <a:rPr lang="cs-CZ" sz="2400" b="1" dirty="0"/>
              <a:t>ex ante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/>
              <a:t>Podpora v režimu </a:t>
            </a:r>
            <a:r>
              <a:rPr lang="cs-CZ" sz="2400" b="1" dirty="0"/>
              <a:t>de minimis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20</a:t>
            </a:fld>
            <a:endParaRPr lang="cs-CZ" dirty="0"/>
          </a:p>
        </p:txBody>
      </p:sp>
      <p:sp>
        <p:nvSpPr>
          <p:cNvPr id="9" name="Zástupný symbol pro obsah 1"/>
          <p:cNvSpPr txBox="1">
            <a:spLocks/>
          </p:cNvSpPr>
          <p:nvPr/>
        </p:nvSpPr>
        <p:spPr>
          <a:xfrm>
            <a:off x="323528" y="1412776"/>
            <a:ext cx="8568952" cy="48194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400" b="1" dirty="0"/>
              <a:t>Indikátory se závazkem:</a:t>
            </a:r>
          </a:p>
          <a:p>
            <a:pPr marL="0" indent="0"/>
            <a:r>
              <a:rPr lang="cs-CZ" sz="2200" dirty="0"/>
              <a:t>    závazek žadatele, kterého má dosáhnout díky realizaci projektu</a:t>
            </a:r>
          </a:p>
          <a:p>
            <a:pPr marL="0" indent="0">
              <a:buFont typeface="Arial" pitchFamily="34" charset="0"/>
              <a:buNone/>
            </a:pPr>
            <a:endParaRPr lang="cs-CZ" sz="2200" dirty="0"/>
          </a:p>
          <a:p>
            <a:pPr marL="0" indent="0">
              <a:buFont typeface="Arial" pitchFamily="34" charset="0"/>
              <a:buNone/>
            </a:pPr>
            <a:endParaRPr lang="cs-CZ" sz="2200" dirty="0"/>
          </a:p>
          <a:p>
            <a:pPr marL="0" indent="0"/>
            <a:endParaRPr lang="cs-CZ" sz="2200" dirty="0"/>
          </a:p>
          <a:p>
            <a:pPr marL="0" indent="0">
              <a:buNone/>
            </a:pPr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r>
              <a:rPr lang="cs-CZ" sz="2200" dirty="0"/>
              <a:t>6 00 00 – osoby podpořené min. bagatelní podporou (min. 40 hodin), vyplňují se monitorovací listy (</a:t>
            </a:r>
            <a:r>
              <a:rPr lang="cs-CZ" sz="2200" dirty="0">
                <a:hlinkClick r:id="rId4"/>
              </a:rPr>
              <a:t>https://www.esfcr.cz/</a:t>
            </a:r>
            <a:r>
              <a:rPr lang="cs-CZ" sz="2200" dirty="0" err="1">
                <a:hlinkClick r:id="rId4"/>
              </a:rPr>
              <a:t>monitorovani</a:t>
            </a:r>
            <a:r>
              <a:rPr lang="cs-CZ" sz="2200" dirty="0">
                <a:hlinkClick r:id="rId4"/>
              </a:rPr>
              <a:t>-</a:t>
            </a:r>
            <a:r>
              <a:rPr lang="cs-CZ" sz="2200" dirty="0" err="1">
                <a:hlinkClick r:id="rId4"/>
              </a:rPr>
              <a:t>podporenych</a:t>
            </a:r>
            <a:r>
              <a:rPr lang="cs-CZ" sz="2200" dirty="0">
                <a:hlinkClick r:id="rId4"/>
              </a:rPr>
              <a:t>-osob-</a:t>
            </a:r>
            <a:r>
              <a:rPr lang="cs-CZ" sz="2200" dirty="0" err="1">
                <a:hlinkClick r:id="rId4"/>
              </a:rPr>
              <a:t>opz</a:t>
            </a:r>
            <a:r>
              <a:rPr lang="cs-CZ" sz="2200" dirty="0">
                <a:hlinkClick r:id="rId4"/>
              </a:rPr>
              <a:t>/-/dokument/798878</a:t>
            </a:r>
            <a:r>
              <a:rPr lang="cs-CZ" sz="2200" dirty="0"/>
              <a:t>)</a:t>
            </a:r>
          </a:p>
          <a:p>
            <a:pPr marL="0" indent="0"/>
            <a:r>
              <a:rPr lang="cs-CZ" sz="2200" dirty="0"/>
              <a:t> 6 70 10 – osoby neidentifikované, s bagatelní podporou (v žádosti zdůvodnit, proč účastníci nedosáhnou nad limit bagatelní podpory)</a:t>
            </a:r>
          </a:p>
          <a:p>
            <a:pPr marL="0" indent="0">
              <a:buFont typeface="Arial" pitchFamily="34" charset="0"/>
              <a:buNone/>
            </a:pPr>
            <a:endParaRPr lang="cs-CZ" sz="800" b="1" dirty="0"/>
          </a:p>
          <a:p>
            <a:pPr marL="0" indent="0"/>
            <a:endParaRPr lang="cs-CZ" sz="2200" dirty="0"/>
          </a:p>
          <a:p>
            <a:pPr marL="109728" indent="0">
              <a:buFont typeface="Arial" pitchFamily="34" charset="0"/>
              <a:buNone/>
            </a:pPr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923132"/>
              </p:ext>
            </p:extLst>
          </p:nvPr>
        </p:nvGraphicFramePr>
        <p:xfrm>
          <a:off x="755576" y="1984657"/>
          <a:ext cx="691276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548">
                  <a:extLst>
                    <a:ext uri="{9D8B030D-6E8A-4147-A177-3AD203B41FA5}">
                      <a16:colId xmlns:a16="http://schemas.microsoft.com/office/drawing/2014/main" val="3092483837"/>
                    </a:ext>
                  </a:extLst>
                </a:gridCol>
                <a:gridCol w="3003075">
                  <a:extLst>
                    <a:ext uri="{9D8B030D-6E8A-4147-A177-3AD203B41FA5}">
                      <a16:colId xmlns:a16="http://schemas.microsoft.com/office/drawing/2014/main" val="3385533686"/>
                    </a:ext>
                  </a:extLst>
                </a:gridCol>
                <a:gridCol w="1372356">
                  <a:extLst>
                    <a:ext uri="{9D8B030D-6E8A-4147-A177-3AD203B41FA5}">
                      <a16:colId xmlns:a16="http://schemas.microsoft.com/office/drawing/2014/main" val="3601018505"/>
                    </a:ext>
                  </a:extLst>
                </a:gridCol>
                <a:gridCol w="955789">
                  <a:extLst>
                    <a:ext uri="{9D8B030D-6E8A-4147-A177-3AD203B41FA5}">
                      <a16:colId xmlns:a16="http://schemas.microsoft.com/office/drawing/2014/main" val="2382441082"/>
                    </a:ext>
                  </a:extLst>
                </a:gridCol>
              </a:tblGrid>
              <a:tr h="837264">
                <a:tc>
                  <a:txBody>
                    <a:bodyPr/>
                    <a:lstStyle/>
                    <a:p>
                      <a:r>
                        <a:rPr lang="cs-CZ" dirty="0"/>
                        <a:t>Kód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Název indikátoru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Měrná jednotka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Typ indikátoru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982813"/>
                  </a:ext>
                </a:extLst>
              </a:tr>
              <a:tr h="334906">
                <a:tc>
                  <a:txBody>
                    <a:bodyPr/>
                    <a:lstStyle/>
                    <a:p>
                      <a:r>
                        <a:rPr lang="cs-CZ" b="1" dirty="0"/>
                        <a:t>6 00 00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Celkový počet účastníků 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Účastníci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Výstup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885838"/>
                  </a:ext>
                </a:extLst>
              </a:tr>
              <a:tr h="591325">
                <a:tc>
                  <a:txBody>
                    <a:bodyPr/>
                    <a:lstStyle/>
                    <a:p>
                      <a:r>
                        <a:rPr lang="cs-CZ" b="1" dirty="0"/>
                        <a:t>1 02 13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Počet sociálních podniků vzniklých díky podpoře 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Organizace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Výstup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834427"/>
                  </a:ext>
                </a:extLst>
              </a:tr>
              <a:tr h="810540">
                <a:tc>
                  <a:txBody>
                    <a:bodyPr/>
                    <a:lstStyle/>
                    <a:p>
                      <a:r>
                        <a:rPr lang="cs-CZ" b="1" dirty="0"/>
                        <a:t>1 02 12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Počet podpořených již existujících sociálních podniků 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Organizace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Výstup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424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760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21</a:t>
            </a:fld>
            <a:endParaRPr lang="cs-CZ" dirty="0"/>
          </a:p>
        </p:txBody>
      </p:sp>
      <p:sp>
        <p:nvSpPr>
          <p:cNvPr id="9" name="Zástupný symbol pro obsah 1"/>
          <p:cNvSpPr txBox="1">
            <a:spLocks/>
          </p:cNvSpPr>
          <p:nvPr/>
        </p:nvSpPr>
        <p:spPr>
          <a:xfrm>
            <a:off x="323528" y="1412775"/>
            <a:ext cx="8568952" cy="5067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b="1" dirty="0"/>
              <a:t>Indikátory bez závazku: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nepředstavují závazek žadatele, ale je nutné sledovat, </a:t>
            </a:r>
            <a:r>
              <a:rPr lang="cs-CZ" sz="2400" dirty="0">
                <a:solidFill>
                  <a:srgbClr val="FF0000"/>
                </a:solidFill>
              </a:rPr>
              <a:t>žadatel uvádí v žádosti ,,0“</a:t>
            </a:r>
          </a:p>
          <a:p>
            <a:pPr marL="0" indent="0"/>
            <a:endParaRPr lang="cs-CZ" sz="2200" dirty="0"/>
          </a:p>
          <a:p>
            <a:pPr marL="0" indent="0">
              <a:buFont typeface="Arial" pitchFamily="34" charset="0"/>
              <a:buNone/>
            </a:pPr>
            <a:endParaRPr lang="cs-CZ" sz="2200" dirty="0"/>
          </a:p>
          <a:p>
            <a:pPr marL="0" indent="0">
              <a:buFont typeface="Arial" pitchFamily="34" charset="0"/>
              <a:buNone/>
            </a:pPr>
            <a:endParaRPr lang="cs-CZ" sz="2200" dirty="0"/>
          </a:p>
          <a:p>
            <a:pPr marL="0" indent="0"/>
            <a:endParaRPr lang="cs-CZ" sz="2200" dirty="0"/>
          </a:p>
          <a:p>
            <a:pPr marL="0" indent="0">
              <a:buNone/>
            </a:pPr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/>
            <a:endParaRPr lang="cs-CZ" sz="2200" dirty="0"/>
          </a:p>
          <a:p>
            <a:pPr marL="0" indent="0">
              <a:buFont typeface="Arial" pitchFamily="34" charset="0"/>
              <a:buNone/>
            </a:pPr>
            <a:endParaRPr lang="cs-CZ" sz="800" b="1" dirty="0"/>
          </a:p>
          <a:p>
            <a:pPr marL="0" indent="0"/>
            <a:endParaRPr lang="cs-CZ" sz="2200" dirty="0"/>
          </a:p>
          <a:p>
            <a:pPr marL="109728" indent="0">
              <a:buFont typeface="Arial" pitchFamily="34" charset="0"/>
              <a:buNone/>
            </a:pPr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968477"/>
              </p:ext>
            </p:extLst>
          </p:nvPr>
        </p:nvGraphicFramePr>
        <p:xfrm>
          <a:off x="614060" y="2757191"/>
          <a:ext cx="7344817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395">
                  <a:extLst>
                    <a:ext uri="{9D8B030D-6E8A-4147-A177-3AD203B41FA5}">
                      <a16:colId xmlns:a16="http://schemas.microsoft.com/office/drawing/2014/main" val="3092483837"/>
                    </a:ext>
                  </a:extLst>
                </a:gridCol>
                <a:gridCol w="3190768">
                  <a:extLst>
                    <a:ext uri="{9D8B030D-6E8A-4147-A177-3AD203B41FA5}">
                      <a16:colId xmlns:a16="http://schemas.microsoft.com/office/drawing/2014/main" val="3385533686"/>
                    </a:ext>
                  </a:extLst>
                </a:gridCol>
                <a:gridCol w="1321525">
                  <a:extLst>
                    <a:ext uri="{9D8B030D-6E8A-4147-A177-3AD203B41FA5}">
                      <a16:colId xmlns:a16="http://schemas.microsoft.com/office/drawing/2014/main" val="3601018505"/>
                    </a:ext>
                  </a:extLst>
                </a:gridCol>
                <a:gridCol w="1152129">
                  <a:extLst>
                    <a:ext uri="{9D8B030D-6E8A-4147-A177-3AD203B41FA5}">
                      <a16:colId xmlns:a16="http://schemas.microsoft.com/office/drawing/2014/main" val="2382441082"/>
                    </a:ext>
                  </a:extLst>
                </a:gridCol>
              </a:tblGrid>
              <a:tr h="837264">
                <a:tc>
                  <a:txBody>
                    <a:bodyPr/>
                    <a:lstStyle/>
                    <a:p>
                      <a:r>
                        <a:rPr lang="cs-CZ" dirty="0"/>
                        <a:t>Kód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Název indikátoru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Měrná jednotka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Typ indikátoru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982813"/>
                  </a:ext>
                </a:extLst>
              </a:tr>
              <a:tr h="334906">
                <a:tc>
                  <a:txBody>
                    <a:bodyPr/>
                    <a:lstStyle/>
                    <a:p>
                      <a:r>
                        <a:rPr lang="cs-CZ" dirty="0"/>
                        <a:t>8 05 00 </a:t>
                      </a:r>
                      <a:endParaRPr lang="cs-CZ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cs-CZ" dirty="0"/>
                        <a:t>Počet napsaných a zveřejněných analytických a strategických dokumentů (vč. evaluačních)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Dokumenty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Výstup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885838"/>
                  </a:ext>
                </a:extLst>
              </a:tr>
              <a:tr h="591325">
                <a:tc>
                  <a:txBody>
                    <a:bodyPr/>
                    <a:lstStyle/>
                    <a:p>
                      <a:r>
                        <a:rPr lang="cs-CZ" dirty="0"/>
                        <a:t>6 26 00 </a:t>
                      </a:r>
                      <a:endParaRPr lang="cs-CZ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účastníci, kteří získali kvalifikaci po ukončení své účasti </a:t>
                      </a:r>
                      <a:endParaRPr lang="cs-CZ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Osoby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Výsledek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834427"/>
                  </a:ext>
                </a:extLst>
              </a:tr>
              <a:tr h="810540">
                <a:tc>
                  <a:txBody>
                    <a:bodyPr/>
                    <a:lstStyle/>
                    <a:p>
                      <a:r>
                        <a:rPr lang="cs-CZ" dirty="0"/>
                        <a:t>6 28 00 </a:t>
                      </a:r>
                      <a:endParaRPr lang="cs-CZ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znevýhodnění účastníci, kteří po ukončení své účasti hledají zaměstnání, jsou v procesu vzdělávání…</a:t>
                      </a:r>
                      <a:endParaRPr lang="cs-CZ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Osoby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Výsledek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424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1573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Rozpočet – uznatelnost nákladů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99669" y="1529408"/>
            <a:ext cx="8208912" cy="5067945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Celkové způsobilé náklady projektu </a:t>
            </a:r>
            <a:r>
              <a:rPr lang="cs-CZ" dirty="0"/>
              <a:t>= přímé náklady + nepřímé náklady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Přímé náklady </a:t>
            </a:r>
          </a:p>
          <a:p>
            <a:pPr marL="0" indent="0">
              <a:buNone/>
            </a:pPr>
            <a:r>
              <a:rPr lang="cs-CZ" dirty="0"/>
              <a:t> 1. Osobní náklady </a:t>
            </a:r>
          </a:p>
          <a:p>
            <a:pPr marL="0" indent="0">
              <a:buNone/>
            </a:pPr>
            <a:r>
              <a:rPr lang="cs-CZ" dirty="0"/>
              <a:t> 2. Cestovní náhrady </a:t>
            </a:r>
          </a:p>
          <a:p>
            <a:pPr marL="0" indent="0">
              <a:buNone/>
            </a:pPr>
            <a:r>
              <a:rPr lang="cs-CZ" dirty="0"/>
              <a:t> 3. Zařízení a vybavení a nákup spotřebního materiálu  </a:t>
            </a:r>
          </a:p>
          <a:p>
            <a:pPr marL="0" indent="0">
              <a:buNone/>
            </a:pPr>
            <a:r>
              <a:rPr lang="cs-CZ" dirty="0"/>
              <a:t> 4. Nákup služeb </a:t>
            </a:r>
          </a:p>
          <a:p>
            <a:pPr marL="0" indent="0">
              <a:buNone/>
            </a:pPr>
            <a:r>
              <a:rPr lang="cs-CZ" dirty="0"/>
              <a:t> 5. Drobné stavební úpravy (do 40 tis. Kč) </a:t>
            </a:r>
          </a:p>
          <a:p>
            <a:pPr marL="0" indent="0">
              <a:buNone/>
            </a:pPr>
            <a:r>
              <a:rPr lang="cs-CZ" dirty="0"/>
              <a:t> 6. Přímá podpora CS </a:t>
            </a:r>
          </a:p>
          <a:p>
            <a:pPr marL="0" indent="0">
              <a:buNone/>
            </a:pPr>
            <a:r>
              <a:rPr lang="cs-CZ" dirty="0"/>
              <a:t> 7. Křížové financování – max. 20%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Nepřímé náklady – 25 % 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71103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1. Osobní náklady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mzdy </a:t>
            </a:r>
            <a:r>
              <a:rPr lang="cs-CZ" dirty="0"/>
              <a:t>(včetně DPČ, DPP, odměny, náhrady za dovolenou, překážky v práci, apod.)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obvyklé ceny a mzdy – www.esfcr.cz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max. úvazek 1,0 </a:t>
            </a:r>
            <a:r>
              <a:rPr lang="cs-CZ" dirty="0"/>
              <a:t>dohromady u všech subjektů zapojených do daného projektu (tj. součet veškerých úvazků zaměstnance u zaměstnavatele/ů včetně případných DPP a DPČ nesmí překročit jeden pracovní úvazek), a to po celou dobu zapojení daného pracovníka do realizace projektu OPZ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FF0000"/>
                </a:solidFill>
              </a:rPr>
              <a:t>přímé (mzdy pracovníků s CS) x nepřímé (administrativní pozice – finanční manažer, </a:t>
            </a:r>
            <a:r>
              <a:rPr lang="cs-CZ" dirty="0" err="1">
                <a:solidFill>
                  <a:srgbClr val="FF0000"/>
                </a:solidFill>
              </a:rPr>
              <a:t>apod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64631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2. Cestovní náhrady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Výdaje za jízdné, ubytování, stravné a další nezbytné výdaje (přímé x nepřímé)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zahraniční služební cesty (vyhláška MF)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cestovné zahraničních expertů (per </a:t>
            </a:r>
            <a:r>
              <a:rPr lang="cs-CZ" dirty="0" err="1"/>
              <a:t>diems</a:t>
            </a:r>
            <a:r>
              <a:rPr lang="cs-CZ" dirty="0"/>
              <a:t>) do ČR – přímé náklady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69748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3. Zařízení a vybavení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investiční výdaje </a:t>
            </a:r>
            <a:r>
              <a:rPr lang="cs-CZ" dirty="0"/>
              <a:t>- odpisovaný hmotný majetek (pořizovací hodnota vyšší než 40 tis. Kč) a nehmotný majetek (pořizovací cena vyšší než 60 tis. Kč), lze pořizovat i část investičního výdaje </a:t>
            </a:r>
          </a:p>
          <a:p>
            <a:pPr marL="0" indent="0" algn="just">
              <a:buNone/>
            </a:pPr>
            <a:r>
              <a:rPr lang="cs-CZ" dirty="0">
                <a:solidFill>
                  <a:srgbClr val="0000FF"/>
                </a:solidFill>
              </a:rPr>
              <a:t>investice: max. 20 % celkových přímých způsobilých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výdajů (zahrnuje i 20 % křížového financování)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neinvestiční výdaje </a:t>
            </a:r>
            <a:r>
              <a:rPr lang="cs-CZ" dirty="0"/>
              <a:t>– neodpisovaný hmotný pořizovací hodnota nižší než 40 tis. Kč) a nehmotný majetek (pořizovací cena nižší než 60 tis. Kč) </a:t>
            </a:r>
          </a:p>
          <a:p>
            <a:pPr marL="0" indent="0" algn="just">
              <a:buNone/>
            </a:pPr>
            <a:r>
              <a:rPr lang="cs-CZ" dirty="0"/>
              <a:t>u nákupu vybavení pro realizační tým např. PC, lze do nákladu uvést pouze 1 ks na 1 úvazek, pokud je úvazek nižší, lze uplatnit pouze část pořizovací ceny, vztahující se k danému úvazku (1 úvazek = cena 1 PC, 0,3 úvazek = 0,3 ceny PC)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8054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4. Nákup služeb</a:t>
            </a:r>
            <a:br>
              <a:rPr lang="cs-CZ" sz="3200" b="1" dirty="0">
                <a:solidFill>
                  <a:srgbClr val="008000"/>
                </a:solidFill>
              </a:rPr>
            </a:b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marketingové služby (doporučeno min. 10% rozpočtu projektu)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vzdělávací kurzy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poradenství k sociálnímu podnikání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nájemné prostor pro CS (nájem v nájemní smlouvě je přímý náklad, služby jsou nepřímý náklad – rozdělení uvedeno v nájemní smlouvě)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27322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5. Drobné stavební úpravy</a:t>
            </a:r>
            <a:br>
              <a:rPr lang="cs-CZ" sz="3200" b="1" dirty="0">
                <a:solidFill>
                  <a:srgbClr val="008000"/>
                </a:solidFill>
              </a:rPr>
            </a:b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max. 40.000 Kč na každou jednotlivou účetní položku majetku v jednom zdaňovacím období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např. úprava pracovního místa, které usnadní přístup osobám zdravotně postiženým 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84172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6. Přímá podpora cílové skupiny</a:t>
            </a:r>
            <a:br>
              <a:rPr lang="cs-CZ" sz="3200" b="1" dirty="0">
                <a:solidFill>
                  <a:srgbClr val="008000"/>
                </a:solidFill>
              </a:rPr>
            </a:b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mzdy zaměstnanců z cílové skupiny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jen pracovní smlouva nebo DPČ (DPP ne)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minimální výše úvazku pro CS 0,4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motivační složka mzdy - dodržení max. limitu položky v rozpočtu a úprava v pracovní smlouvě o motivační složce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cestovné, ubytování, při služebních cestách pro CS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jiné nezbytné náklady pro CS pro realizování projektu (zdravotní prohlídka….) 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7469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7. Křížové financování</a:t>
            </a:r>
            <a:br>
              <a:rPr lang="cs-CZ" sz="3200" b="1" dirty="0">
                <a:solidFill>
                  <a:srgbClr val="008000"/>
                </a:solidFill>
              </a:rPr>
            </a:b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stavební úpravy nad 40 000 Kč/položka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Pro aktivitu A) ISP pouze usnadnění přístupu a pohybu osobám se ZP nebo úpravy pracovních prostor pro ZP, majetek musí být ve vlastnictví žadatele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max. 20 % celkových přímých způsobilých nákladů 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8757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Oprávnění žadatelé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cs-CZ" sz="2800" b="1" dirty="0"/>
              <a:t>obchodní korporace</a:t>
            </a:r>
            <a:r>
              <a:rPr lang="cs-CZ" sz="2800" dirty="0"/>
              <a:t>: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/>
              <a:t>obchodní společnosti: veřejná obchodní společnost, komanditní společnost, s.r.o., a.s., </a:t>
            </a:r>
            <a:r>
              <a:rPr lang="cs-CZ" dirty="0" err="1"/>
              <a:t>e.s</a:t>
            </a:r>
            <a:r>
              <a:rPr lang="cs-CZ" dirty="0"/>
              <a:t>., evropské hospodářské zájmové sdružení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/>
              <a:t>družstva: družstvo, evropská družstevní společnost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800" b="1" dirty="0"/>
              <a:t>OSVČ</a:t>
            </a:r>
            <a:r>
              <a:rPr lang="cs-CZ" sz="2800" dirty="0"/>
              <a:t>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800" b="1" dirty="0"/>
              <a:t>nestátní neziskové organizace: </a:t>
            </a:r>
            <a:r>
              <a:rPr lang="cs-CZ" sz="2800" dirty="0"/>
              <a:t>o.p.s., ústavy, církevní právnické osoby, spolky, nadace a nadační fondy</a:t>
            </a:r>
          </a:p>
          <a:p>
            <a:pPr marL="0" indent="0" algn="just">
              <a:buNone/>
            </a:pPr>
            <a:endParaRPr lang="cs-CZ" sz="2800" dirty="0"/>
          </a:p>
          <a:p>
            <a:pPr marL="0" lvl="0" indent="0">
              <a:buNone/>
            </a:pPr>
            <a:endParaRPr lang="cs-CZ" sz="20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16358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  <a:br>
              <a:rPr lang="cs-CZ" sz="3200" b="1" dirty="0">
                <a:solidFill>
                  <a:srgbClr val="008000"/>
                </a:solidFill>
              </a:rPr>
            </a:b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25% přímých způsobilých nákladů projektu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administrativa, řízení projektu (včetně finančního), účetnictví, personalistika komunikační a informační opatření, občerstvení a stravování a podpůrné procesy pro provoz projektu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cestovní náhrady spojené s pracovními cestami realizačního týmu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spotřební materiál, zařízení a vybavení (papír…)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prostory pro realizaci projektu (nájemné, vodné, stočné, energie..)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ostatní provozní výdaje (internet, poštovné, telefon…)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68553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Přílohy výzvy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775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cs-CZ" dirty="0"/>
              <a:t>Popis podporovaných aktivit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cs-CZ" dirty="0"/>
              <a:t>Podporované cílové skupiny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cs-CZ" dirty="0"/>
              <a:t>Sada rozpoznávacích znaků – integrační sociální podnik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cs-CZ" dirty="0"/>
              <a:t>Sada rozpoznávacích znaků – environmentální sociální podnik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cs-CZ" dirty="0">
                <a:solidFill>
                  <a:srgbClr val="FF0000"/>
                </a:solidFill>
              </a:rPr>
              <a:t>Podnikatelský plán – povinná příloha žádosti – viz P5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cs-CZ" dirty="0">
                <a:solidFill>
                  <a:srgbClr val="FF0000"/>
                </a:solidFill>
              </a:rPr>
              <a:t>Analýza cílové skupiny – povinná příloha žádosti – viz P6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cs-CZ" dirty="0"/>
              <a:t>Informace o způsobu hodnocení a výběru projektů: Směrnice č. 01 Transparentnost hodnocení a výběru projektů, zamezení střetu zájmů – část pro OPZ včetně přílohy č. 1 Etický kodex a přílohy č. 2.2 Hodnotící kritéria pro OPZ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cs-CZ" dirty="0"/>
              <a:t>Informace pro žadatele k psaní žádostí a podnikatelských plánů</a:t>
            </a:r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14240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IS KP14+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vše v elektronickém formuláři IS KP14+: </a:t>
            </a:r>
          </a:p>
          <a:p>
            <a:pPr marL="0" indent="0" algn="just">
              <a:buNone/>
            </a:pPr>
            <a:r>
              <a:rPr lang="cs-CZ" dirty="0">
                <a:hlinkClick r:id="rId4"/>
              </a:rPr>
              <a:t>    https://mseu.mssf.cz</a:t>
            </a:r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nutný kvalifikovaný elektronický podpis a aktivní datová schránka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role uživatelů (editor, čtenář, signatář; signatář musí mít zřízený vlastní účet, možná plná moc)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hotline iskp@mpsv.cz 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Příručka pro žadatele k vyplnění žádosti na </a:t>
            </a:r>
            <a:r>
              <a:rPr lang="cs-CZ" dirty="0">
                <a:hlinkClick r:id="rId5"/>
              </a:rPr>
              <a:t>https://www.esfcr.cz/formulare-a-pokyny-potrebne-v-ramci-pripravy-zadosti-o-podporu-opz</a:t>
            </a:r>
            <a:endParaRPr lang="cs-CZ" dirty="0"/>
          </a:p>
          <a:p>
            <a:pPr marL="285750" indent="-285750"/>
            <a:r>
              <a:rPr lang="cs-CZ" dirty="0"/>
              <a:t>Edukační videa MMR: </a:t>
            </a:r>
            <a:r>
              <a:rPr lang="cs-CZ" dirty="0">
                <a:hlinkClick r:id="rId6"/>
              </a:rPr>
              <a:t>http://dotaceeu.cz/cs/Jak-na-projekt/Elektronicka-zadost/Edukacni-videa</a:t>
            </a:r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3441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IS KP14+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285750" indent="-285750"/>
            <a:endParaRPr lang="cs-CZ" dirty="0"/>
          </a:p>
          <a:p>
            <a:pPr algn="just"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33</a:t>
            </a:fld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794" y="1772815"/>
            <a:ext cx="8604448" cy="484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64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Registrace do IS KP14+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34</a:t>
            </a:fld>
            <a:endParaRPr lang="cs-CZ" dirty="0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6" t="31618" r="17403" b="16670"/>
          <a:stretch/>
        </p:blipFill>
        <p:spPr bwMode="auto">
          <a:xfrm>
            <a:off x="1805516" y="1916832"/>
            <a:ext cx="6881284" cy="44644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Obrázek 9"/>
          <p:cNvPicPr/>
          <p:nvPr/>
        </p:nvPicPr>
        <p:blipFill rotWithShape="1">
          <a:blip r:embed="rId5"/>
          <a:srcRect l="68082" t="31816" r="15498" b="37681"/>
          <a:stretch/>
        </p:blipFill>
        <p:spPr bwMode="auto">
          <a:xfrm>
            <a:off x="363487" y="2132856"/>
            <a:ext cx="1728192" cy="180020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Šipka: doprava 4"/>
          <p:cNvSpPr/>
          <p:nvPr/>
        </p:nvSpPr>
        <p:spPr>
          <a:xfrm>
            <a:off x="1619672" y="2780928"/>
            <a:ext cx="713276" cy="42233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51688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 o podporu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35</a:t>
            </a:fld>
            <a:endParaRPr lang="cs-CZ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5" t="8383" r="15008" b="63728"/>
          <a:stretch/>
        </p:blipFill>
        <p:spPr bwMode="auto">
          <a:xfrm>
            <a:off x="467544" y="2043403"/>
            <a:ext cx="8229600" cy="182201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9" t="8758" r="14791" b="67234"/>
          <a:stretch/>
        </p:blipFill>
        <p:spPr bwMode="auto">
          <a:xfrm>
            <a:off x="457994" y="4143292"/>
            <a:ext cx="8406039" cy="161456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ál 4"/>
          <p:cNvSpPr/>
          <p:nvPr/>
        </p:nvSpPr>
        <p:spPr>
          <a:xfrm>
            <a:off x="467544" y="2636912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1619672" y="4712066"/>
            <a:ext cx="120243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37575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IS KP14+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36</a:t>
            </a:fld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8922" y="1600200"/>
            <a:ext cx="8046156" cy="4525963"/>
          </a:xfrm>
          <a:prstGeom prst="rect">
            <a:avLst/>
          </a:prstGeom>
        </p:spPr>
      </p:pic>
      <p:sp>
        <p:nvSpPr>
          <p:cNvPr id="2" name="Ovál 1"/>
          <p:cNvSpPr/>
          <p:nvPr/>
        </p:nvSpPr>
        <p:spPr>
          <a:xfrm>
            <a:off x="2267744" y="4005064"/>
            <a:ext cx="129614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80293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 o podporu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37</a:t>
            </a:fld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1331640" y="4653136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2483768" y="4005064"/>
            <a:ext cx="108012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6" name="Zástupný symbol pro obsah 1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8922" y="1600200"/>
            <a:ext cx="8046156" cy="4525963"/>
          </a:xfrm>
          <a:prstGeom prst="rect">
            <a:avLst/>
          </a:prstGeom>
        </p:spPr>
      </p:pic>
      <p:sp>
        <p:nvSpPr>
          <p:cNvPr id="17" name="Ovál 16"/>
          <p:cNvSpPr/>
          <p:nvPr/>
        </p:nvSpPr>
        <p:spPr>
          <a:xfrm>
            <a:off x="2051720" y="3484575"/>
            <a:ext cx="1296144" cy="6645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vál 17"/>
          <p:cNvSpPr/>
          <p:nvPr/>
        </p:nvSpPr>
        <p:spPr>
          <a:xfrm>
            <a:off x="993304" y="4136910"/>
            <a:ext cx="1058416" cy="4754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ipka: doprava 18"/>
          <p:cNvSpPr/>
          <p:nvPr/>
        </p:nvSpPr>
        <p:spPr>
          <a:xfrm>
            <a:off x="2123728" y="4221088"/>
            <a:ext cx="576064" cy="3314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095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dirty="0"/>
              <a:t>Žadatel – nová žádost – 03 Operační program Zaměstnanost - OP Z - (03_16_047) - Výzva pro MAS na podporu strategií komunitně vedeného místního rozvoje 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38</a:t>
            </a:fld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591" y="1602953"/>
            <a:ext cx="9144000" cy="5143500"/>
          </a:xfrm>
          <a:prstGeom prst="rect">
            <a:avLst/>
          </a:prstGeom>
        </p:spPr>
      </p:pic>
      <p:sp>
        <p:nvSpPr>
          <p:cNvPr id="3" name="Ovál 2"/>
          <p:cNvSpPr/>
          <p:nvPr/>
        </p:nvSpPr>
        <p:spPr>
          <a:xfrm>
            <a:off x="1043608" y="566124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vál 3"/>
          <p:cNvSpPr/>
          <p:nvPr/>
        </p:nvSpPr>
        <p:spPr>
          <a:xfrm>
            <a:off x="586408" y="4293096"/>
            <a:ext cx="1105272" cy="1850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57158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Formulář vyplňovat postupně dle záložek vlevo.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Záložky </a:t>
            </a:r>
            <a:r>
              <a:rPr lang="cs-CZ" u="sng" dirty="0"/>
              <a:t>Popis projektu </a:t>
            </a:r>
            <a:r>
              <a:rPr lang="cs-CZ" dirty="0"/>
              <a:t>a </a:t>
            </a:r>
            <a:r>
              <a:rPr lang="cs-CZ" u="sng" dirty="0"/>
              <a:t>Klíčové aktivity </a:t>
            </a:r>
            <a:r>
              <a:rPr lang="cs-CZ" dirty="0"/>
              <a:t>– nenechte se v popisu omezit počtem znaků (2000) - vytvořte přílohu v doc či </a:t>
            </a:r>
            <a:r>
              <a:rPr lang="cs-CZ" dirty="0" err="1"/>
              <a:t>pdf</a:t>
            </a:r>
            <a:r>
              <a:rPr lang="cs-CZ" dirty="0"/>
              <a:t> a vložte ji do Záložky </a:t>
            </a:r>
            <a:r>
              <a:rPr lang="cs-CZ" u="sng" dirty="0"/>
              <a:t>Dokumenty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stručně, jasně, srozumitelně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klíčové aktivity </a:t>
            </a:r>
            <a:r>
              <a:rPr lang="cs-CZ" dirty="0"/>
              <a:t>– každá zvlášť, včetně pole Náklady na klíčovou aktivitu (pozor na soulad s rozpočtem)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horizontální principy </a:t>
            </a:r>
            <a:r>
              <a:rPr lang="cs-CZ" dirty="0"/>
              <a:t>– všechny tři, doporučeno uvést ,,neutrální vliv“, pokud ,,pozitivní“, pak nutno popsat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Typ subjektu – dle IČ – validace, pokud nefunguje, kontaktovat technickou podporu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Roční obrat – viz Pokyny k vyplnění žádosti(v EUR)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žlutá pole – povinná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šedá – nepovinná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průběžně ukládat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549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Partnerství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endParaRPr lang="cs-CZ" sz="2800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800" dirty="0"/>
              <a:t>pouze partner bez finančního příspěvku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800" dirty="0"/>
              <a:t>partner se podílí na realizaci věcných aktivit projektu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800" dirty="0"/>
              <a:t>partnerem se NEROZUMÍ subjekt, který je </a:t>
            </a:r>
          </a:p>
          <a:p>
            <a:pPr marL="0" indent="0" algn="just">
              <a:buNone/>
            </a:pPr>
            <a:r>
              <a:rPr lang="cs-CZ" sz="2800" dirty="0"/>
              <a:t>     v dodavatelském či odběratelském vztahu k příjemci </a:t>
            </a:r>
          </a:p>
          <a:p>
            <a:pPr marL="0" indent="0" algn="just">
              <a:buNone/>
            </a:pPr>
            <a:endParaRPr lang="cs-CZ" sz="2800" dirty="0"/>
          </a:p>
          <a:p>
            <a:pPr marL="0" lvl="0" indent="0">
              <a:buNone/>
            </a:pPr>
            <a:endParaRPr lang="cs-CZ" sz="20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0506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podání žádosti – založení žádosti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sz="2800" dirty="0"/>
              <a:t>Spolufinancování – první řádek ,,Soukromé zdroje“ nevolit, v případě vlastních příjmů volit druhý řádek ,,Národní soukromé zdroje“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800" dirty="0"/>
              <a:t>Finanční plán generován automaticky, možno editovat, pozor na shodu s rozpočtem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800" dirty="0"/>
              <a:t>Příjmy projektu (tzn. ty vygenerované během realizace projektu) – pokud si žadatel není jistý a neodhadne, dokládá během realizace a platby budou pokráceny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800" dirty="0"/>
              <a:t>Úroky nejsou příjmy projektu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61756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hodnocení a výběr projektů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b="1" dirty="0"/>
              <a:t>Směrnice 01 Transparentnost hodnocení a výběru projektů, zamezení střetu zájmů </a:t>
            </a:r>
          </a:p>
          <a:p>
            <a:pPr marL="0" indent="0" algn="just">
              <a:buNone/>
            </a:pPr>
            <a:r>
              <a:rPr lang="cs-CZ" b="1" dirty="0">
                <a:hlinkClick r:id="rId4"/>
              </a:rPr>
              <a:t>http://mas-sokolovsko.eu/wp-content/uploads/2016/01/Smernice_01_Transparentnost-komplet-IROPOPZ.pdf</a:t>
            </a:r>
            <a:endParaRPr lang="cs-CZ" b="1" dirty="0"/>
          </a:p>
          <a:p>
            <a:pPr marL="0" indent="0" algn="just">
              <a:buNone/>
            </a:pPr>
            <a:endParaRPr lang="cs-CZ" b="1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Fáze hodnocení:</a:t>
            </a:r>
          </a:p>
          <a:p>
            <a:pPr marL="514350" indent="-514350" algn="just">
              <a:buAutoNum type="arabicParenR"/>
            </a:pPr>
            <a:r>
              <a:rPr lang="cs-CZ" b="1" dirty="0"/>
              <a:t>Kontrola přijatelnosti a administrativní kontrola/formální náležitosti </a:t>
            </a:r>
            <a:r>
              <a:rPr lang="cs-CZ" dirty="0"/>
              <a:t>- Kancelář MAS</a:t>
            </a:r>
          </a:p>
          <a:p>
            <a:pPr marL="514350" indent="-514350" algn="just">
              <a:buAutoNum type="arabicParenR"/>
            </a:pPr>
            <a:r>
              <a:rPr lang="cs-CZ" b="1" dirty="0"/>
              <a:t>Věcné hodnocení </a:t>
            </a:r>
            <a:r>
              <a:rPr lang="cs-CZ" dirty="0"/>
              <a:t>– Výběrová komise (hodnotitelé)</a:t>
            </a:r>
          </a:p>
          <a:p>
            <a:pPr marL="514350" indent="-514350" algn="just">
              <a:buAutoNum type="arabicParenR"/>
            </a:pPr>
            <a:r>
              <a:rPr lang="cs-CZ" b="1" dirty="0"/>
              <a:t>Programový výbor </a:t>
            </a:r>
            <a:r>
              <a:rPr lang="cs-CZ" dirty="0"/>
              <a:t>– výběr projektů k financování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41370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hodnocení a výběr projektů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b="1" dirty="0"/>
              <a:t>Kontrola přijatelnosti a formálních náležitostí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provádějí pracovníci Kanceláře MAS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varianty ano/ne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kritéria přijatelnosti nejsou opravitelná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formální náležitosti – max. 1 oprava do 5 PD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max. 30 PD od ukončení výzvy + 15 KD přezkum</a:t>
            </a:r>
          </a:p>
          <a:p>
            <a:pPr marL="514350" indent="-514350" algn="just">
              <a:buAutoNum type="arabicParenR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15078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hodnocení a výběr projektů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b="1" dirty="0"/>
              <a:t>Věcné hodnocení </a:t>
            </a:r>
            <a:endParaRPr lang="cs-CZ" sz="2800" dirty="0"/>
          </a:p>
          <a:p>
            <a:pPr marL="0" indent="0" algn="just">
              <a:buNone/>
            </a:pPr>
            <a:r>
              <a:rPr lang="cs-CZ" sz="2400" u="sng" dirty="0"/>
              <a:t>Hodnotící kritéria (př. 2.2 směrnice 01 Hodnotící kritéria pro OPZ):</a:t>
            </a:r>
          </a:p>
          <a:p>
            <a:pPr marL="457200" indent="-457200" algn="just">
              <a:buAutoNum type="arabicPeriod"/>
            </a:pPr>
            <a:r>
              <a:rPr lang="cs-CZ" sz="2400" dirty="0"/>
              <a:t>Účelnost (max. 20 bodů)</a:t>
            </a:r>
          </a:p>
          <a:p>
            <a:pPr marL="457200" indent="-457200" algn="just">
              <a:buAutoNum type="arabicPeriod"/>
            </a:pPr>
            <a:r>
              <a:rPr lang="cs-CZ" sz="2400" dirty="0"/>
              <a:t>Efektivnost a hospodárnost (max. 30 bodů)</a:t>
            </a:r>
          </a:p>
          <a:p>
            <a:pPr marL="457200" indent="-457200" algn="just">
              <a:buAutoNum type="arabicPeriod"/>
            </a:pPr>
            <a:r>
              <a:rPr lang="cs-CZ" sz="2400" dirty="0"/>
              <a:t>Proveditelnost (max. 20 bodů)</a:t>
            </a:r>
          </a:p>
          <a:p>
            <a:pPr marL="457200" indent="-457200" algn="just">
              <a:buAutoNum type="arabicPeriod"/>
            </a:pPr>
            <a:r>
              <a:rPr lang="cs-CZ" sz="2400" dirty="0"/>
              <a:t>Potřebnost (max. 30 bodů)</a:t>
            </a:r>
          </a:p>
          <a:p>
            <a:pPr marL="0" indent="0" algn="just">
              <a:buNone/>
            </a:pPr>
            <a:r>
              <a:rPr lang="cs-CZ" sz="2000" dirty="0">
                <a:hlinkClick r:id="rId4"/>
              </a:rPr>
              <a:t>http://mas-sokolovsko.eu/wp-content/uploads/2016/01/Smernice_01_Pr_2.2_Hodnotici_kriteria-OPZ.pdf</a:t>
            </a:r>
            <a:endParaRPr lang="cs-CZ" sz="2000" dirty="0"/>
          </a:p>
          <a:p>
            <a:pPr marL="457200" indent="-457200" algn="just">
              <a:buAutoNum type="arabicPeriod"/>
            </a:pPr>
            <a:endParaRPr lang="cs-CZ" sz="20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/>
              <a:t>Expertní hodnotitel (7 KD) + 2 hodnotitelé (7 KD)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/>
              <a:t>Výběrová komise – long list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/>
              <a:t>Programový výbor – výběr projektů k financování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/>
              <a:t>50 PD od ukončení 1. fáze hodnocení (</a:t>
            </a:r>
            <a:r>
              <a:rPr lang="cs-CZ" sz="2400" dirty="0" err="1"/>
              <a:t>FNaP</a:t>
            </a:r>
            <a:r>
              <a:rPr lang="cs-CZ" sz="2400" dirty="0"/>
              <a:t>)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16327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Informační zdroje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cs-CZ" dirty="0">
                <a:hlinkClick r:id="rId4"/>
              </a:rPr>
              <a:t>http://mas-sokolovsko.eu/sclld/vyzvy/</a:t>
            </a:r>
            <a:r>
              <a:rPr lang="cs-CZ" dirty="0"/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Výzva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Směrnice 01 Transparentnost hodnocení a výběru projektů, zamezení střetu zájmu včetně přílohy </a:t>
            </a:r>
          </a:p>
          <a:p>
            <a:pPr marL="0" indent="0" algn="just">
              <a:buNone/>
            </a:pPr>
            <a:r>
              <a:rPr lang="cs-CZ" dirty="0"/>
              <a:t>    č.  1 Etický kodex a č. 2.2 Hodnotící kritéria pro</a:t>
            </a:r>
          </a:p>
          <a:p>
            <a:pPr marL="0" indent="0" algn="just">
              <a:buNone/>
            </a:pPr>
            <a:r>
              <a:rPr lang="cs-CZ" dirty="0"/>
              <a:t>    OPZ</a:t>
            </a:r>
          </a:p>
          <a:p>
            <a:pPr marL="0" indent="0" algn="just">
              <a:buNone/>
            </a:pPr>
            <a:r>
              <a:rPr lang="cs-CZ" dirty="0">
                <a:hlinkClick r:id="rId5"/>
              </a:rPr>
              <a:t>www.esfcr.cz</a:t>
            </a:r>
            <a:r>
              <a:rPr lang="cs-CZ" dirty="0"/>
              <a:t>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Obecná část pravidel pro žadatele a příjemce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Specifická část pravidel pro žadatele a příjemce pro projekty se skutečně vzniklými výdaji </a:t>
            </a:r>
          </a:p>
          <a:p>
            <a:pPr marL="0" indent="0" algn="just">
              <a:buNone/>
            </a:pPr>
            <a:r>
              <a:rPr lang="cs-CZ" dirty="0">
                <a:solidFill>
                  <a:srgbClr val="0000FF"/>
                </a:solidFill>
                <a:hlinkClick r:id="rId6"/>
              </a:rPr>
              <a:t>http://www.ceske-socialni-podnikani.cz/cz/kdo-poradi/lokalni-konzultanti-mpsv</a:t>
            </a:r>
            <a:endParaRPr lang="cs-CZ" dirty="0">
              <a:solidFill>
                <a:srgbClr val="0000FF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Poradenství k sociálnímu podnikání</a:t>
            </a:r>
          </a:p>
          <a:p>
            <a:pPr marL="0" indent="0" algn="just">
              <a:buNone/>
            </a:pPr>
            <a:endParaRPr lang="cs-CZ" dirty="0">
              <a:solidFill>
                <a:srgbClr val="0000FF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21696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01662" y="1319351"/>
            <a:ext cx="7772400" cy="453465"/>
          </a:xfrm>
        </p:spPr>
        <p:txBody>
          <a:bodyPr>
            <a:normAutofit fontScale="90000"/>
          </a:bodyPr>
          <a:lstStyle/>
          <a:p>
            <a:r>
              <a:rPr lang="cs-CZ" sz="3200" dirty="0"/>
              <a:t>Děkuji za pozornost.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151620" y="2611139"/>
            <a:ext cx="6912768" cy="1872208"/>
          </a:xfrm>
        </p:spPr>
        <p:txBody>
          <a:bodyPr>
            <a:normAutofit/>
          </a:bodyPr>
          <a:lstStyle/>
          <a:p>
            <a:pPr algn="l"/>
            <a:r>
              <a:rPr lang="cs-CZ" sz="2000" b="1" dirty="0">
                <a:solidFill>
                  <a:srgbClr val="008000"/>
                </a:solidFill>
              </a:rPr>
              <a:t>Kontaktní osoba: Mgr. Zuzana Odvody</a:t>
            </a: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E-mail: 		</a:t>
            </a:r>
            <a:r>
              <a:rPr lang="cs-CZ" sz="2000" b="1" dirty="0">
                <a:solidFill>
                  <a:srgbClr val="008000"/>
                </a:solidFill>
                <a:hlinkClick r:id="rId5"/>
              </a:rPr>
              <a:t>odvody@mas-sokolovsko.eu</a:t>
            </a:r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Mobil:		+420 605 108 877</a:t>
            </a:r>
          </a:p>
          <a:p>
            <a:pPr algn="l"/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dirty="0"/>
              <a:t>Sídlo: 		Nám. Míru 230, 356 01 Březová</a:t>
            </a:r>
          </a:p>
          <a:p>
            <a:pPr algn="l"/>
            <a:endParaRPr lang="cs-CZ" sz="2200" dirty="0">
              <a:solidFill>
                <a:srgbClr val="00B050"/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Cílové skupiny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cs-CZ" b="1" dirty="0"/>
          </a:p>
          <a:p>
            <a:pPr marL="0" indent="0" algn="l">
              <a:buNone/>
            </a:pPr>
            <a:r>
              <a:rPr lang="cs-CZ" b="1" dirty="0"/>
              <a:t>Integrační sociální podnik:</a:t>
            </a:r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800" dirty="0"/>
              <a:t>osoby dlouhodobě či opakovaně nezaměstnané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800" dirty="0"/>
              <a:t>osoby se zdravotním postižením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sz="2800" dirty="0"/>
              <a:t>osoby v nebo po výkonu trestu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800" dirty="0"/>
              <a:t>osoby opouštějící institucionální zařízení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9523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Cílové skupiny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cs-CZ" sz="5100" b="1" dirty="0"/>
              <a:t>Environmentální sociální podnik: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osoby nezaměstnané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osoby se zdravotním postižením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osoby v nebo po výkonu trestu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osoby opouštějící institucionální zařízení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neaktivní osoby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osoby pečující o malé děti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uchazeči a zájemci o zaměstnání a neaktivní osoby ve věku 50 a více let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lidé mladší 30 let, kteří nejsou v zaměstnání, ve vzdělávání nebo v profesní přípravě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osoby vracející se na trh práce po návratu z mateřské/rodičovské dovolené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3800" dirty="0"/>
              <a:t>osoby pečující o jiné závislé osoby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819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Analýza cílové skupiny – povinná příloha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47500" lnSpcReduction="20000"/>
          </a:bodyPr>
          <a:lstStyle/>
          <a:p>
            <a:pPr algn="just">
              <a:buFontTx/>
              <a:buChar char="-"/>
            </a:pPr>
            <a:r>
              <a:rPr lang="cs-CZ" sz="5400" dirty="0"/>
              <a:t>volba cílové skupiny</a:t>
            </a:r>
          </a:p>
          <a:p>
            <a:pPr algn="just">
              <a:buFontTx/>
              <a:buChar char="-"/>
            </a:pPr>
            <a:r>
              <a:rPr lang="cs-CZ" sz="5400" dirty="0"/>
              <a:t>popis specifik a potřeb CS včetně analytických dat, souladu se strategiemi, apod. (kvantifikace)</a:t>
            </a:r>
          </a:p>
          <a:p>
            <a:pPr algn="just">
              <a:buFontTx/>
              <a:buChar char="-"/>
            </a:pPr>
            <a:r>
              <a:rPr lang="cs-CZ" sz="5400" dirty="0"/>
              <a:t>volba aktivit (způsobu řešení) vedoucích k naplnění cílů u CS, popis dosavadního způsobu řešení potřeb CS, proč nefungovalo, apod.</a:t>
            </a:r>
          </a:p>
          <a:p>
            <a:pPr algn="just">
              <a:buFontTx/>
              <a:buChar char="-"/>
            </a:pPr>
            <a:r>
              <a:rPr lang="cs-CZ" sz="5400" dirty="0"/>
              <a:t>způsob kontaktován CS, práce s ohledem na specifické potřeby CS</a:t>
            </a:r>
          </a:p>
          <a:p>
            <a:pPr algn="just">
              <a:buFontTx/>
              <a:buChar char="-"/>
            </a:pPr>
            <a:r>
              <a:rPr lang="cs-CZ" sz="5400" dirty="0"/>
              <a:t>více cílových skupin – popsána každá zvlášť</a:t>
            </a:r>
          </a:p>
          <a:p>
            <a:pPr algn="just">
              <a:buFontTx/>
              <a:buChar char="-"/>
            </a:pPr>
            <a:r>
              <a:rPr lang="cs-CZ" sz="5400" dirty="0"/>
              <a:t>čestné prohlášení, že veškeré údaje v analýze jsou pravdivé (může podléhat kontrole na místě)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3508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Zaměření výzvy </a:t>
            </a:r>
            <a:r>
              <a:rPr lang="cs-CZ" sz="3200" dirty="0">
                <a:solidFill>
                  <a:srgbClr val="008000"/>
                </a:solidFill>
              </a:rPr>
              <a:t>(příloha č. 1 výzvy)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cs-CZ" sz="4200" b="1" dirty="0"/>
              <a:t>Vznik nových a rozvoj existujících podnikatelských aktivit v oblasti sociálního podnikání: </a:t>
            </a:r>
          </a:p>
          <a:p>
            <a:pPr marL="514350" indent="-514350" algn="just">
              <a:buAutoNum type="alphaUcParenR"/>
            </a:pPr>
            <a:r>
              <a:rPr lang="cs-CZ" sz="4200" b="1" dirty="0"/>
              <a:t>Integrační sociální podnik</a:t>
            </a:r>
          </a:p>
          <a:p>
            <a:pPr marL="514350" indent="-514350" algn="just">
              <a:buAutoNum type="alphaUcParenR"/>
            </a:pPr>
            <a:r>
              <a:rPr lang="cs-CZ" sz="4200" b="1" dirty="0"/>
              <a:t>Environmentální sociální podnik</a:t>
            </a:r>
          </a:p>
          <a:p>
            <a:pPr marL="0" indent="0" algn="just">
              <a:buNone/>
            </a:pPr>
            <a:r>
              <a:rPr lang="cs-CZ" sz="3800" b="1" dirty="0"/>
              <a:t>Novou aktivitou</a:t>
            </a:r>
            <a:r>
              <a:rPr lang="cs-CZ" sz="3800" dirty="0"/>
              <a:t> se rozumí: </a:t>
            </a:r>
          </a:p>
          <a:p>
            <a:pPr marL="0" indent="0" algn="just">
              <a:buNone/>
            </a:pPr>
            <a:r>
              <a:rPr lang="cs-CZ" sz="3800" dirty="0"/>
              <a:t>a) podnikatelská aktivita nově vzniklého subjektu , </a:t>
            </a:r>
          </a:p>
          <a:p>
            <a:pPr marL="0" indent="0" algn="just">
              <a:buNone/>
            </a:pPr>
            <a:r>
              <a:rPr lang="cs-CZ" sz="3800" dirty="0"/>
              <a:t>b) podnikatelská aktivita jako nově zřízená živnost subjektu již existujícího, </a:t>
            </a:r>
          </a:p>
          <a:p>
            <a:pPr marL="0" indent="0" algn="just">
              <a:buNone/>
            </a:pPr>
            <a:r>
              <a:rPr lang="cs-CZ" sz="3800" dirty="0"/>
              <a:t>c) podnikatelská aktivita jako nový obor činnosti v rámci stávajícího oprávnění </a:t>
            </a:r>
          </a:p>
          <a:p>
            <a:pPr marL="0" indent="0" algn="just">
              <a:buNone/>
            </a:pPr>
            <a:r>
              <a:rPr lang="cs-CZ" sz="3800" dirty="0"/>
              <a:t>k podnikání, </a:t>
            </a:r>
          </a:p>
          <a:p>
            <a:pPr marL="0" indent="0" algn="just">
              <a:buNone/>
            </a:pPr>
            <a:r>
              <a:rPr lang="cs-CZ" sz="3800" dirty="0"/>
              <a:t>d) podnikatelská aktivita jako nový produkt/služba v rámci stávajícího oboru činnosti, přičemž podmínkou novosti je možnost oddělit nový produkt/službu od stávajícího podnikání, a to jak při přípravě podnikatelského záměru a finančního plánu, tak při prokazování udržitelnosti </a:t>
            </a:r>
          </a:p>
          <a:p>
            <a:pPr marL="0" indent="0" algn="just">
              <a:buNone/>
            </a:pPr>
            <a:r>
              <a:rPr lang="cs-CZ" sz="3800" dirty="0"/>
              <a:t>e) podnikatelská aktivita jako nově zřízená provozovna poskytující stávající službu, avšak takovou, jejíž poskytování je jednoznačně vázáno k místu provozovny (např. otevření další kavárny/prádelny na jiném místě); zřízením nové provozovny bude uspokojena poptávka nových/jiných zákazníků; nově zřízená provozovna musí být ekonomicky soběstačná, tzn., žadatel zaciluje podnikatelský plán jen na ni, prokazuje konkurenceschopnost nové služby v nové provozovně s ohledem na místní trh aj.</a:t>
            </a:r>
          </a:p>
          <a:p>
            <a:pPr marL="0" indent="0" algn="just">
              <a:buNone/>
            </a:pPr>
            <a:endParaRPr lang="cs-CZ" sz="38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582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Principy integračního sociálního podniku (P1 výzvy)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Společensky prospěšný cíl:</a:t>
            </a:r>
            <a:r>
              <a:rPr lang="cs-CZ" dirty="0"/>
              <a:t> 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cs-CZ" dirty="0"/>
              <a:t>podnik má společensky prospěšný cíl zaměstnávání a sociálního začleňování osob znevýhodněných na trhu práce, který je formulován v zakládacích dokumentech, a tyto dokumenty jsou veřejně dostupné.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710964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</TotalTime>
  <Words>2709</Words>
  <Application>Microsoft Office PowerPoint</Application>
  <PresentationFormat>Předvádění na obrazovce (4:3)</PresentationFormat>
  <Paragraphs>391</Paragraphs>
  <Slides>45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45</vt:i4>
      </vt:variant>
    </vt:vector>
  </HeadingPairs>
  <TitlesOfParts>
    <vt:vector size="49" baseType="lpstr">
      <vt:lpstr>Arial</vt:lpstr>
      <vt:lpstr>Calibri</vt:lpstr>
      <vt:lpstr>Wingdings</vt:lpstr>
      <vt:lpstr>Motiv sady Office</vt:lpstr>
      <vt:lpstr>Seminář pro žadatele 2. výzva OPZ, č. 032/03_16_047/CLLD Sociální podnikání na území MAS Sokolovsko  </vt:lpstr>
      <vt:lpstr>Základní specifikace výzvy</vt:lpstr>
      <vt:lpstr>Oprávnění žadatelé</vt:lpstr>
      <vt:lpstr>Partnerství</vt:lpstr>
      <vt:lpstr>Cílové skupiny</vt:lpstr>
      <vt:lpstr>Cílové skupiny</vt:lpstr>
      <vt:lpstr>Analýza cílové skupiny – povinná příloha</vt:lpstr>
      <vt:lpstr>Zaměření výzvy (příloha č. 1 výzvy)</vt:lpstr>
      <vt:lpstr>Principy integračního sociálního podniku (P1 výzvy)</vt:lpstr>
      <vt:lpstr>Principy integračního sociálního podniku (P1 výzvy)</vt:lpstr>
      <vt:lpstr>Principy integračního sociálního podniku (P1 výzvy)</vt:lpstr>
      <vt:lpstr>Principy integračního sociálního podniku </vt:lpstr>
      <vt:lpstr>Principy environmentálního sociálního podniku </vt:lpstr>
      <vt:lpstr>Principy environmentálního sociálního podniku </vt:lpstr>
      <vt:lpstr>Principy environmentálního sociálního podniku </vt:lpstr>
      <vt:lpstr>Principy environmentálního sociálního podniku </vt:lpstr>
      <vt:lpstr>Klíčové aktivity projektu</vt:lpstr>
      <vt:lpstr>Indikátory</vt:lpstr>
      <vt:lpstr>Indikátory</vt:lpstr>
      <vt:lpstr>Indikátory</vt:lpstr>
      <vt:lpstr>Indikátory</vt:lpstr>
      <vt:lpstr>Rozpočet – uznatelnost nákladů</vt:lpstr>
      <vt:lpstr>1. Osobní náklady</vt:lpstr>
      <vt:lpstr>2. Cestovní náhrady</vt:lpstr>
      <vt:lpstr>3. Zařízení a vybavení</vt:lpstr>
      <vt:lpstr> 4. Nákup služeb </vt:lpstr>
      <vt:lpstr> 5. Drobné stavební úpravy </vt:lpstr>
      <vt:lpstr> 6. Přímá podpora cílové skupiny </vt:lpstr>
      <vt:lpstr> 7. Křížové financování </vt:lpstr>
      <vt:lpstr> Nepřímé náklady </vt:lpstr>
      <vt:lpstr>Přílohy výzvy</vt:lpstr>
      <vt:lpstr>Způsob podání žádosti – IS KP14+</vt:lpstr>
      <vt:lpstr>Způsob podání žádosti – IS KP14+</vt:lpstr>
      <vt:lpstr>Způsob podání žádosti – Registrace do IS KP14+</vt:lpstr>
      <vt:lpstr>Způsob podání žádosti – založení žádosti o podporu</vt:lpstr>
      <vt:lpstr>Způsob podání žádosti – IS KP14+</vt:lpstr>
      <vt:lpstr>Způsob podání žádosti – založení žádosti o podporu</vt:lpstr>
      <vt:lpstr>Způsob podání žádosti – založení žádosti</vt:lpstr>
      <vt:lpstr>Způsob podání žádosti – založení žádosti</vt:lpstr>
      <vt:lpstr>Způsob podání žádosti – založení žádosti</vt:lpstr>
      <vt:lpstr>Způsob hodnocení a výběr projektů</vt:lpstr>
      <vt:lpstr>Způsob hodnocení a výběr projektů</vt:lpstr>
      <vt:lpstr>Způsob hodnocení a výběr projektů</vt:lpstr>
      <vt:lpstr>Informační zdroje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Zuzana Odvody</cp:lastModifiedBy>
  <cp:revision>103</cp:revision>
  <dcterms:created xsi:type="dcterms:W3CDTF">2015-01-28T12:34:24Z</dcterms:created>
  <dcterms:modified xsi:type="dcterms:W3CDTF">2017-02-16T06:07:32Z</dcterms:modified>
</cp:coreProperties>
</file>