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7" r:id="rId4"/>
    <p:sldId id="276" r:id="rId5"/>
    <p:sldId id="261" r:id="rId6"/>
    <p:sldId id="274" r:id="rId7"/>
    <p:sldId id="275" r:id="rId8"/>
    <p:sldId id="270" r:id="rId9"/>
    <p:sldId id="271" r:id="rId10"/>
    <p:sldId id="262" r:id="rId11"/>
    <p:sldId id="278" r:id="rId12"/>
    <p:sldId id="263" r:id="rId13"/>
    <p:sldId id="272" r:id="rId14"/>
    <p:sldId id="273" r:id="rId15"/>
    <p:sldId id="265" r:id="rId16"/>
    <p:sldId id="267" r:id="rId17"/>
    <p:sldId id="279" r:id="rId18"/>
    <p:sldId id="280" r:id="rId19"/>
    <p:sldId id="259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a Jágriková" initials="IJ" lastIdx="1" clrIdx="0">
    <p:extLst>
      <p:ext uri="{19B8F6BF-5375-455C-9EA6-DF929625EA0E}">
        <p15:presenceInfo xmlns:p15="http://schemas.microsoft.com/office/powerpoint/2012/main" xmlns="" userId="c6ef3ab9c7d440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339933"/>
    <a:srgbClr val="00CC00"/>
    <a:srgbClr val="009900"/>
    <a:srgbClr val="33CC33"/>
    <a:srgbClr val="0000FF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zam&#283;stnanost\shrnuti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zam&#283;stnanost\shrnuti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zam&#283;stnanost\shrnut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style val="10"/>
  <c:chart>
    <c:title>
      <c:txPr>
        <a:bodyPr/>
        <a:lstStyle/>
        <a:p>
          <a:pPr>
            <a:defRPr sz="1400"/>
          </a:pPr>
          <a:endParaRPr lang="cs-CZ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5.5659719005712517E-2"/>
          <c:y val="0.23922046329574656"/>
          <c:w val="0.6476126586895673"/>
          <c:h val="0.58248478883321397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Počet záměrů</c:v>
                </c:pt>
              </c:strCache>
            </c:strRef>
          </c:tx>
          <c:dPt>
            <c:idx val="0"/>
          </c:dPt>
          <c:dPt>
            <c:idx val="1"/>
          </c:dPt>
          <c:dPt>
            <c:idx val="2"/>
          </c:dPt>
          <c:dPt>
            <c:idx val="3"/>
          </c:dPt>
          <c:dLbls>
            <c:dLbl>
              <c:idx val="0"/>
              <c:layout>
                <c:manualLayout>
                  <c:x val="-5.2811412168645093E-2"/>
                  <c:y val="0.1026484321038817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987812324063726"/>
                  <c:y val="-0.11410194778284297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cs-CZ"/>
                </a:p>
              </c:txPr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s-CZ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List1!$A$2:$A$5</c:f>
              <c:strCache>
                <c:ptCount val="4"/>
                <c:pt idx="0">
                  <c:v>Zaměstnanost</c:v>
                </c:pt>
                <c:pt idx="1">
                  <c:v>Prorodiná opatření</c:v>
                </c:pt>
                <c:pt idx="2">
                  <c:v>Soc. služby a soc. začleňování</c:v>
                </c:pt>
                <c:pt idx="3">
                  <c:v>Sociální podnikání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</c:numCache>
            </c:numRef>
          </c:val>
        </c:ser>
        <c:dLbls/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98110394810922"/>
          <c:y val="0.19348169636690157"/>
          <c:w val="0.33628424224749692"/>
          <c:h val="0.41034717251252684"/>
        </c:manualLayout>
      </c:layout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style val="10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O</a:t>
            </a:r>
            <a:r>
              <a:rPr lang="cs-CZ" sz="1400"/>
              <a:t>bjem finančních prostředků v</a:t>
            </a:r>
            <a:r>
              <a:rPr lang="cs-CZ" sz="1400" baseline="0"/>
              <a:t> milionech </a:t>
            </a:r>
            <a:r>
              <a:rPr lang="cs-CZ" sz="1400"/>
              <a:t>Kč</a:t>
            </a:r>
            <a:r>
              <a:rPr lang="cs-CZ" sz="1400" baseline="0"/>
              <a:t> </a:t>
            </a:r>
            <a:endParaRPr lang="en-US" sz="1400"/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List1!$C$1</c:f>
              <c:strCache>
                <c:ptCount val="1"/>
                <c:pt idx="0">
                  <c:v>Finanční obnos</c:v>
                </c:pt>
              </c:strCache>
            </c:strRef>
          </c:tx>
          <c:dPt>
            <c:idx val="0"/>
          </c:dPt>
          <c:dPt>
            <c:idx val="1"/>
          </c:dPt>
          <c:dPt>
            <c:idx val="2"/>
          </c:dPt>
          <c:dPt>
            <c:idx val="3"/>
          </c:dPt>
          <c:dLbls>
            <c:dLbl>
              <c:idx val="0"/>
              <c:layout>
                <c:manualLayout>
                  <c:x val="-0.13771726570185278"/>
                  <c:y val="-9.779136650471882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7858937845535272"/>
                  <c:y val="-0.1031342491762997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s-CZ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List1!$A$2:$A$5</c:f>
              <c:strCache>
                <c:ptCount val="4"/>
                <c:pt idx="0">
                  <c:v>Zaměstnanost</c:v>
                </c:pt>
                <c:pt idx="1">
                  <c:v>Prorodiná opatření</c:v>
                </c:pt>
                <c:pt idx="2">
                  <c:v>Soc. služby a soc. začleňování</c:v>
                </c:pt>
                <c:pt idx="3">
                  <c:v>Sociální podnikání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9.08</c:v>
                </c:pt>
                <c:pt idx="1">
                  <c:v>1.5</c:v>
                </c:pt>
                <c:pt idx="2">
                  <c:v>13.75</c:v>
                </c:pt>
                <c:pt idx="3">
                  <c:v>27.8</c:v>
                </c:pt>
              </c:numCache>
            </c:numRef>
          </c:val>
        </c:ser>
        <c:dLbls>
          <c:showCatName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2533457049456407"/>
          <c:y val="0.20578293404813763"/>
          <c:w val="0.24411442023102273"/>
          <c:h val="0.6171217959457197"/>
        </c:manualLayout>
      </c:layout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style val="29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Objem fin</a:t>
            </a:r>
            <a:r>
              <a:rPr lang="cs-CZ" sz="1400"/>
              <a:t>ančních</a:t>
            </a:r>
            <a:r>
              <a:rPr lang="en-US" sz="1400"/>
              <a:t> </a:t>
            </a:r>
            <a:r>
              <a:rPr lang="cs-CZ" sz="1400"/>
              <a:t>p</a:t>
            </a:r>
            <a:r>
              <a:rPr lang="en-US" sz="1400"/>
              <a:t>rostředků</a:t>
            </a:r>
            <a:r>
              <a:rPr lang="cs-CZ" sz="1400"/>
              <a:t> v</a:t>
            </a:r>
            <a:r>
              <a:rPr lang="cs-CZ" sz="1400" baseline="0"/>
              <a:t> milionech </a:t>
            </a:r>
            <a:r>
              <a:rPr lang="cs-CZ" sz="1400"/>
              <a:t>Kč</a:t>
            </a:r>
            <a:endParaRPr lang="en-US" sz="140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List1!$B$27</c:f>
              <c:strCache>
                <c:ptCount val="1"/>
                <c:pt idx="0">
                  <c:v>Finanční obnos</c:v>
                </c:pt>
              </c:strCache>
            </c:strRef>
          </c:tx>
          <c:dLbls>
            <c:dLbl>
              <c:idx val="0"/>
              <c:layout>
                <c:manualLayout>
                  <c:x val="-1.3888888888888892E-2"/>
                  <c:y val="3.2407407407407413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cs-CZ"/>
                </a:p>
              </c:txPr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3333333333332864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cs-CZ"/>
                </a:p>
              </c:txPr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9444444444444445E-2"/>
                  <c:y val="5.0925925925925923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cs-CZ"/>
                </a:p>
              </c:txPr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2.3148148148148188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cs-CZ"/>
                </a:p>
              </c:txPr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1111111111111115E-2"/>
                  <c:y val="3.2407407407407413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cs-CZ"/>
                </a:p>
              </c:txPr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s-CZ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List1!$A$28:$A$32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List1!$B$28:$B$32</c:f>
              <c:numCache>
                <c:formatCode>General</c:formatCode>
                <c:ptCount val="5"/>
                <c:pt idx="0">
                  <c:v>25.93</c:v>
                </c:pt>
                <c:pt idx="1">
                  <c:v>23.7</c:v>
                </c:pt>
                <c:pt idx="2">
                  <c:v>2.5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/>
        <c:upDownBars>
          <c:gapWidth val="150"/>
          <c:upBars/>
          <c:downBars/>
        </c:upDownBars>
        <c:marker val="1"/>
        <c:axId val="84763776"/>
        <c:axId val="84765312"/>
      </c:lineChart>
      <c:catAx>
        <c:axId val="84763776"/>
        <c:scaling>
          <c:orientation val="minMax"/>
        </c:scaling>
        <c:axPos val="b"/>
        <c:majorGridlines/>
        <c:numFmt formatCode="General" sourceLinked="1"/>
        <c:tickLblPos val="nextTo"/>
        <c:crossAx val="84765312"/>
        <c:crosses val="autoZero"/>
        <c:auto val="1"/>
        <c:lblAlgn val="ctr"/>
        <c:lblOffset val="100"/>
      </c:catAx>
      <c:valAx>
        <c:axId val="84765312"/>
        <c:scaling>
          <c:orientation val="minMax"/>
        </c:scaling>
        <c:axPos val="l"/>
        <c:majorGridlines/>
        <c:numFmt formatCode="General" sourceLinked="1"/>
        <c:tickLblPos val="nextTo"/>
        <c:crossAx val="84763776"/>
        <c:crosses val="autoZero"/>
        <c:crossBetween val="between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DB62C0-324B-424E-969D-E7F9DA46DA80}" type="doc">
      <dgm:prSet loTypeId="urn:microsoft.com/office/officeart/2005/8/layout/hList1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cs-CZ"/>
        </a:p>
      </dgm:t>
    </dgm:pt>
    <dgm:pt modelId="{A5245210-2533-49B9-8FFE-8AC78943452B}">
      <dgm:prSet phldrT="[Text]"/>
      <dgm:spPr>
        <a:solidFill>
          <a:srgbClr val="C00000"/>
        </a:solidFill>
      </dgm:spPr>
      <dgm:t>
        <a:bodyPr/>
        <a:lstStyle/>
        <a:p>
          <a:r>
            <a:rPr lang="cs-CZ"/>
            <a:t>IROP</a:t>
          </a:r>
        </a:p>
      </dgm:t>
    </dgm:pt>
    <dgm:pt modelId="{7369E98C-7C62-47ED-AABD-20A9A0EECBD6}" type="parTrans" cxnId="{FBE4C3F7-84FF-4A5B-90D1-C715A61075C2}">
      <dgm:prSet/>
      <dgm:spPr/>
      <dgm:t>
        <a:bodyPr/>
        <a:lstStyle/>
        <a:p>
          <a:endParaRPr lang="cs-CZ"/>
        </a:p>
      </dgm:t>
    </dgm:pt>
    <dgm:pt modelId="{744D74D8-7CFE-430C-AF94-EF587D6E2829}" type="sibTrans" cxnId="{FBE4C3F7-84FF-4A5B-90D1-C715A61075C2}">
      <dgm:prSet/>
      <dgm:spPr/>
      <dgm:t>
        <a:bodyPr/>
        <a:lstStyle/>
        <a:p>
          <a:endParaRPr lang="cs-CZ"/>
        </a:p>
      </dgm:t>
    </dgm:pt>
    <dgm:pt modelId="{FCE947BB-BC9A-4308-AD06-56BD23339634}">
      <dgm:prSet phldrT="[Text]"/>
      <dgm:spPr>
        <a:solidFill>
          <a:srgbClr val="C00000">
            <a:alpha val="42000"/>
          </a:srgbClr>
        </a:solidFill>
      </dgm:spPr>
      <dgm:t>
        <a:bodyPr/>
        <a:lstStyle/>
        <a:p>
          <a:r>
            <a:rPr lang="cs-CZ" dirty="0"/>
            <a:t>121,173 mil. Kč</a:t>
          </a:r>
        </a:p>
      </dgm:t>
    </dgm:pt>
    <dgm:pt modelId="{28FF1413-4BDF-479B-8292-1F311265858B}" type="parTrans" cxnId="{B8D6AB98-3E4B-4A94-8BE6-9379C760BAEF}">
      <dgm:prSet/>
      <dgm:spPr/>
      <dgm:t>
        <a:bodyPr/>
        <a:lstStyle/>
        <a:p>
          <a:endParaRPr lang="cs-CZ"/>
        </a:p>
      </dgm:t>
    </dgm:pt>
    <dgm:pt modelId="{BA0958CD-8931-4C19-8082-AC6C051995E1}" type="sibTrans" cxnId="{B8D6AB98-3E4B-4A94-8BE6-9379C760BAEF}">
      <dgm:prSet/>
      <dgm:spPr/>
      <dgm:t>
        <a:bodyPr/>
        <a:lstStyle/>
        <a:p>
          <a:endParaRPr lang="cs-CZ"/>
        </a:p>
      </dgm:t>
    </dgm:pt>
    <dgm:pt modelId="{888478F4-F7BD-4306-9557-73106554643E}">
      <dgm:prSet phldrT="[Text]"/>
      <dgm:spPr>
        <a:solidFill>
          <a:srgbClr val="008000"/>
        </a:solidFill>
      </dgm:spPr>
      <dgm:t>
        <a:bodyPr/>
        <a:lstStyle/>
        <a:p>
          <a:r>
            <a:rPr lang="cs-CZ"/>
            <a:t>PRV</a:t>
          </a:r>
        </a:p>
      </dgm:t>
    </dgm:pt>
    <dgm:pt modelId="{7BD6667A-3197-4718-B77B-79309109BEBB}" type="parTrans" cxnId="{D51EBED9-5228-44CB-B821-9C041339C2AC}">
      <dgm:prSet/>
      <dgm:spPr/>
      <dgm:t>
        <a:bodyPr/>
        <a:lstStyle/>
        <a:p>
          <a:endParaRPr lang="cs-CZ"/>
        </a:p>
      </dgm:t>
    </dgm:pt>
    <dgm:pt modelId="{246F73AC-6C5C-4F60-ADCC-73EE96426FB7}" type="sibTrans" cxnId="{D51EBED9-5228-44CB-B821-9C041339C2AC}">
      <dgm:prSet/>
      <dgm:spPr/>
      <dgm:t>
        <a:bodyPr/>
        <a:lstStyle/>
        <a:p>
          <a:endParaRPr lang="cs-CZ"/>
        </a:p>
      </dgm:t>
    </dgm:pt>
    <dgm:pt modelId="{2EAC6713-A6CF-4C0C-933E-6F0025419F75}">
      <dgm:prSet phldrT="[Text]"/>
      <dgm:spPr>
        <a:solidFill>
          <a:srgbClr val="008000">
            <a:alpha val="59000"/>
          </a:srgbClr>
        </a:solidFill>
      </dgm:spPr>
      <dgm:t>
        <a:bodyPr/>
        <a:lstStyle/>
        <a:p>
          <a:r>
            <a:rPr lang="cs-CZ"/>
            <a:t>42,247 mil. Kč</a:t>
          </a:r>
        </a:p>
      </dgm:t>
    </dgm:pt>
    <dgm:pt modelId="{94917E37-0DC6-44C5-A408-0AB67300B3BD}" type="parTrans" cxnId="{64225444-2DE1-45F3-A8B1-19D96DCA6FC3}">
      <dgm:prSet/>
      <dgm:spPr/>
      <dgm:t>
        <a:bodyPr/>
        <a:lstStyle/>
        <a:p>
          <a:endParaRPr lang="cs-CZ"/>
        </a:p>
      </dgm:t>
    </dgm:pt>
    <dgm:pt modelId="{4C626821-E8AE-478B-87CB-74BDBB77647D}" type="sibTrans" cxnId="{64225444-2DE1-45F3-A8B1-19D96DCA6FC3}">
      <dgm:prSet/>
      <dgm:spPr/>
      <dgm:t>
        <a:bodyPr/>
        <a:lstStyle/>
        <a:p>
          <a:endParaRPr lang="cs-CZ"/>
        </a:p>
      </dgm:t>
    </dgm:pt>
    <dgm:pt modelId="{5DA757B5-F223-4DD0-9747-734E44AADF91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cs-CZ" dirty="0"/>
            <a:t>OP </a:t>
          </a:r>
          <a:r>
            <a:rPr lang="cs-CZ" dirty="0" err="1"/>
            <a:t>Zam</a:t>
          </a:r>
          <a:endParaRPr lang="cs-CZ" dirty="0"/>
        </a:p>
      </dgm:t>
    </dgm:pt>
    <dgm:pt modelId="{271308CC-CC8E-44BB-8BFB-9E0442A6BBD9}" type="parTrans" cxnId="{4E6E810E-2BEE-4F38-BAA0-577F162A615D}">
      <dgm:prSet/>
      <dgm:spPr/>
      <dgm:t>
        <a:bodyPr/>
        <a:lstStyle/>
        <a:p>
          <a:endParaRPr lang="cs-CZ"/>
        </a:p>
      </dgm:t>
    </dgm:pt>
    <dgm:pt modelId="{81998F9E-344B-4ACA-A391-DA9E23526531}" type="sibTrans" cxnId="{4E6E810E-2BEE-4F38-BAA0-577F162A615D}">
      <dgm:prSet/>
      <dgm:spPr/>
      <dgm:t>
        <a:bodyPr/>
        <a:lstStyle/>
        <a:p>
          <a:endParaRPr lang="cs-CZ"/>
        </a:p>
      </dgm:t>
    </dgm:pt>
    <dgm:pt modelId="{017F0E8D-8F0B-4166-84FF-5B264D0F68B6}">
      <dgm:prSet phldrT="[Text]"/>
      <dgm:spPr>
        <a:solidFill>
          <a:schemeClr val="tx2">
            <a:lumMod val="60000"/>
            <a:lumOff val="40000"/>
            <a:alpha val="29000"/>
          </a:schemeClr>
        </a:solidFill>
      </dgm:spPr>
      <dgm:t>
        <a:bodyPr/>
        <a:lstStyle/>
        <a:p>
          <a:r>
            <a:rPr lang="cs-CZ"/>
            <a:t>min. 18,04 mil. Kč</a:t>
          </a:r>
        </a:p>
      </dgm:t>
    </dgm:pt>
    <dgm:pt modelId="{774166F6-D717-4076-A134-584C47224008}" type="parTrans" cxnId="{1C49879B-297F-4747-851A-CA43F88F66BD}">
      <dgm:prSet/>
      <dgm:spPr/>
      <dgm:t>
        <a:bodyPr/>
        <a:lstStyle/>
        <a:p>
          <a:endParaRPr lang="cs-CZ"/>
        </a:p>
      </dgm:t>
    </dgm:pt>
    <dgm:pt modelId="{EB85D38A-DF0A-4265-8F8D-C6DA471F8976}" type="sibTrans" cxnId="{1C49879B-297F-4747-851A-CA43F88F66BD}">
      <dgm:prSet/>
      <dgm:spPr/>
      <dgm:t>
        <a:bodyPr/>
        <a:lstStyle/>
        <a:p>
          <a:endParaRPr lang="cs-CZ"/>
        </a:p>
      </dgm:t>
    </dgm:pt>
    <dgm:pt modelId="{AEC7848A-14E7-40B8-B8AE-0112E2CAB9A1}">
      <dgm:prSet phldrT="[Text]"/>
      <dgm:spPr>
        <a:solidFill>
          <a:schemeClr val="tx2">
            <a:lumMod val="60000"/>
            <a:lumOff val="40000"/>
            <a:alpha val="29000"/>
          </a:schemeClr>
        </a:solidFill>
      </dgm:spPr>
      <dgm:t>
        <a:bodyPr/>
        <a:lstStyle/>
        <a:p>
          <a:r>
            <a:rPr lang="cs-CZ" dirty="0"/>
            <a:t>max.23,45 mil. Kč</a:t>
          </a:r>
        </a:p>
      </dgm:t>
    </dgm:pt>
    <dgm:pt modelId="{EB19CC67-05F8-4B7D-8074-4B8B444A24CD}" type="parTrans" cxnId="{882334D9-53D9-4505-AA2A-D79DC6B5ABCA}">
      <dgm:prSet/>
      <dgm:spPr/>
      <dgm:t>
        <a:bodyPr/>
        <a:lstStyle/>
        <a:p>
          <a:endParaRPr lang="cs-CZ"/>
        </a:p>
      </dgm:t>
    </dgm:pt>
    <dgm:pt modelId="{5AF7CE04-6552-4770-BD76-491E861C912A}" type="sibTrans" cxnId="{882334D9-53D9-4505-AA2A-D79DC6B5ABCA}">
      <dgm:prSet/>
      <dgm:spPr/>
      <dgm:t>
        <a:bodyPr/>
        <a:lstStyle/>
        <a:p>
          <a:endParaRPr lang="cs-CZ"/>
        </a:p>
      </dgm:t>
    </dgm:pt>
    <dgm:pt modelId="{A941B7AB-41A2-4845-84D8-29C8BC54A248}" type="pres">
      <dgm:prSet presAssocID="{5ADB62C0-324B-424E-969D-E7F9DA46DA8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DAB4442-EC76-4AEE-8122-BAF461D78E12}" type="pres">
      <dgm:prSet presAssocID="{A5245210-2533-49B9-8FFE-8AC78943452B}" presName="composite" presStyleCnt="0"/>
      <dgm:spPr/>
      <dgm:t>
        <a:bodyPr/>
        <a:lstStyle/>
        <a:p>
          <a:endParaRPr lang="cs-CZ"/>
        </a:p>
      </dgm:t>
    </dgm:pt>
    <dgm:pt modelId="{8028E08E-7D39-484D-95FB-5A2FA0F32409}" type="pres">
      <dgm:prSet presAssocID="{A5245210-2533-49B9-8FFE-8AC78943452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9924919-7BF3-457C-A059-2891C9AA94AF}" type="pres">
      <dgm:prSet presAssocID="{A5245210-2533-49B9-8FFE-8AC78943452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A3CEC17-A5D1-4AAB-B28C-2CFA1E1221D5}" type="pres">
      <dgm:prSet presAssocID="{744D74D8-7CFE-430C-AF94-EF587D6E2829}" presName="space" presStyleCnt="0"/>
      <dgm:spPr/>
      <dgm:t>
        <a:bodyPr/>
        <a:lstStyle/>
        <a:p>
          <a:endParaRPr lang="cs-CZ"/>
        </a:p>
      </dgm:t>
    </dgm:pt>
    <dgm:pt modelId="{975E4FBA-363C-4FF5-B012-30F0F01C7CBC}" type="pres">
      <dgm:prSet presAssocID="{888478F4-F7BD-4306-9557-73106554643E}" presName="composite" presStyleCnt="0"/>
      <dgm:spPr/>
      <dgm:t>
        <a:bodyPr/>
        <a:lstStyle/>
        <a:p>
          <a:endParaRPr lang="cs-CZ"/>
        </a:p>
      </dgm:t>
    </dgm:pt>
    <dgm:pt modelId="{650565D9-C170-40F2-9CE3-826BAFCBD883}" type="pres">
      <dgm:prSet presAssocID="{888478F4-F7BD-4306-9557-73106554643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FD15CC8-B443-4EAD-98AE-77EF0FCC71D1}" type="pres">
      <dgm:prSet presAssocID="{888478F4-F7BD-4306-9557-73106554643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6505A22-DF4B-41A3-928C-01334163E0B1}" type="pres">
      <dgm:prSet presAssocID="{246F73AC-6C5C-4F60-ADCC-73EE96426FB7}" presName="space" presStyleCnt="0"/>
      <dgm:spPr/>
      <dgm:t>
        <a:bodyPr/>
        <a:lstStyle/>
        <a:p>
          <a:endParaRPr lang="cs-CZ"/>
        </a:p>
      </dgm:t>
    </dgm:pt>
    <dgm:pt modelId="{38880213-D3BC-4933-9EDC-1EA7162ACE95}" type="pres">
      <dgm:prSet presAssocID="{5DA757B5-F223-4DD0-9747-734E44AADF91}" presName="composite" presStyleCnt="0"/>
      <dgm:spPr/>
      <dgm:t>
        <a:bodyPr/>
        <a:lstStyle/>
        <a:p>
          <a:endParaRPr lang="cs-CZ"/>
        </a:p>
      </dgm:t>
    </dgm:pt>
    <dgm:pt modelId="{70A8AA91-66E8-420B-A255-C0A386FDFEC3}" type="pres">
      <dgm:prSet presAssocID="{5DA757B5-F223-4DD0-9747-734E44AADF9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E65C41-61DA-48C0-9D4B-7C934621824A}" type="pres">
      <dgm:prSet presAssocID="{5DA757B5-F223-4DD0-9747-734E44AADF9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51EBED9-5228-44CB-B821-9C041339C2AC}" srcId="{5ADB62C0-324B-424E-969D-E7F9DA46DA80}" destId="{888478F4-F7BD-4306-9557-73106554643E}" srcOrd="1" destOrd="0" parTransId="{7BD6667A-3197-4718-B77B-79309109BEBB}" sibTransId="{246F73AC-6C5C-4F60-ADCC-73EE96426FB7}"/>
    <dgm:cxn modelId="{4E6E810E-2BEE-4F38-BAA0-577F162A615D}" srcId="{5ADB62C0-324B-424E-969D-E7F9DA46DA80}" destId="{5DA757B5-F223-4DD0-9747-734E44AADF91}" srcOrd="2" destOrd="0" parTransId="{271308CC-CC8E-44BB-8BFB-9E0442A6BBD9}" sibTransId="{81998F9E-344B-4ACA-A391-DA9E23526531}"/>
    <dgm:cxn modelId="{FBE4C3F7-84FF-4A5B-90D1-C715A61075C2}" srcId="{5ADB62C0-324B-424E-969D-E7F9DA46DA80}" destId="{A5245210-2533-49B9-8FFE-8AC78943452B}" srcOrd="0" destOrd="0" parTransId="{7369E98C-7C62-47ED-AABD-20A9A0EECBD6}" sibTransId="{744D74D8-7CFE-430C-AF94-EF587D6E2829}"/>
    <dgm:cxn modelId="{874910FE-2C49-4956-A484-6AC2E614A531}" type="presOf" srcId="{888478F4-F7BD-4306-9557-73106554643E}" destId="{650565D9-C170-40F2-9CE3-826BAFCBD883}" srcOrd="0" destOrd="0" presId="urn:microsoft.com/office/officeart/2005/8/layout/hList1"/>
    <dgm:cxn modelId="{0EE70D3E-D28C-4760-A7FD-362D339159B2}" type="presOf" srcId="{017F0E8D-8F0B-4166-84FF-5B264D0F68B6}" destId="{72E65C41-61DA-48C0-9D4B-7C934621824A}" srcOrd="0" destOrd="0" presId="urn:microsoft.com/office/officeart/2005/8/layout/hList1"/>
    <dgm:cxn modelId="{15D88EC5-7FB6-4D43-9741-80B4543615A3}" type="presOf" srcId="{5DA757B5-F223-4DD0-9747-734E44AADF91}" destId="{70A8AA91-66E8-420B-A255-C0A386FDFEC3}" srcOrd="0" destOrd="0" presId="urn:microsoft.com/office/officeart/2005/8/layout/hList1"/>
    <dgm:cxn modelId="{A1B6B622-50E5-40B2-AC60-FA3D7E9882D7}" type="presOf" srcId="{A5245210-2533-49B9-8FFE-8AC78943452B}" destId="{8028E08E-7D39-484D-95FB-5A2FA0F32409}" srcOrd="0" destOrd="0" presId="urn:microsoft.com/office/officeart/2005/8/layout/hList1"/>
    <dgm:cxn modelId="{882334D9-53D9-4505-AA2A-D79DC6B5ABCA}" srcId="{5DA757B5-F223-4DD0-9747-734E44AADF91}" destId="{AEC7848A-14E7-40B8-B8AE-0112E2CAB9A1}" srcOrd="1" destOrd="0" parTransId="{EB19CC67-05F8-4B7D-8074-4B8B444A24CD}" sibTransId="{5AF7CE04-6552-4770-BD76-491E861C912A}"/>
    <dgm:cxn modelId="{64225444-2DE1-45F3-A8B1-19D96DCA6FC3}" srcId="{888478F4-F7BD-4306-9557-73106554643E}" destId="{2EAC6713-A6CF-4C0C-933E-6F0025419F75}" srcOrd="0" destOrd="0" parTransId="{94917E37-0DC6-44C5-A408-0AB67300B3BD}" sibTransId="{4C626821-E8AE-478B-87CB-74BDBB77647D}"/>
    <dgm:cxn modelId="{B8D6AB98-3E4B-4A94-8BE6-9379C760BAEF}" srcId="{A5245210-2533-49B9-8FFE-8AC78943452B}" destId="{FCE947BB-BC9A-4308-AD06-56BD23339634}" srcOrd="0" destOrd="0" parTransId="{28FF1413-4BDF-479B-8292-1F311265858B}" sibTransId="{BA0958CD-8931-4C19-8082-AC6C051995E1}"/>
    <dgm:cxn modelId="{4E5CDD35-D815-4C8A-98D4-7A6C71C8323A}" type="presOf" srcId="{FCE947BB-BC9A-4308-AD06-56BD23339634}" destId="{69924919-7BF3-457C-A059-2891C9AA94AF}" srcOrd="0" destOrd="0" presId="urn:microsoft.com/office/officeart/2005/8/layout/hList1"/>
    <dgm:cxn modelId="{5E6EECDB-7C38-40AD-80D9-6AC12B00A83F}" type="presOf" srcId="{2EAC6713-A6CF-4C0C-933E-6F0025419F75}" destId="{0FD15CC8-B443-4EAD-98AE-77EF0FCC71D1}" srcOrd="0" destOrd="0" presId="urn:microsoft.com/office/officeart/2005/8/layout/hList1"/>
    <dgm:cxn modelId="{6ABFCE83-045E-4AAF-8FB6-B39071341E79}" type="presOf" srcId="{5ADB62C0-324B-424E-969D-E7F9DA46DA80}" destId="{A941B7AB-41A2-4845-84D8-29C8BC54A248}" srcOrd="0" destOrd="0" presId="urn:microsoft.com/office/officeart/2005/8/layout/hList1"/>
    <dgm:cxn modelId="{1C49879B-297F-4747-851A-CA43F88F66BD}" srcId="{5DA757B5-F223-4DD0-9747-734E44AADF91}" destId="{017F0E8D-8F0B-4166-84FF-5B264D0F68B6}" srcOrd="0" destOrd="0" parTransId="{774166F6-D717-4076-A134-584C47224008}" sibTransId="{EB85D38A-DF0A-4265-8F8D-C6DA471F8976}"/>
    <dgm:cxn modelId="{43545BC4-7803-4C98-9D09-E985E4A84A5B}" type="presOf" srcId="{AEC7848A-14E7-40B8-B8AE-0112E2CAB9A1}" destId="{72E65C41-61DA-48C0-9D4B-7C934621824A}" srcOrd="0" destOrd="1" presId="urn:microsoft.com/office/officeart/2005/8/layout/hList1"/>
    <dgm:cxn modelId="{5CC0261D-10BA-4B7E-9075-78E5B0BE26D6}" type="presParOf" srcId="{A941B7AB-41A2-4845-84D8-29C8BC54A248}" destId="{CDAB4442-EC76-4AEE-8122-BAF461D78E12}" srcOrd="0" destOrd="0" presId="urn:microsoft.com/office/officeart/2005/8/layout/hList1"/>
    <dgm:cxn modelId="{1C06924E-2366-4750-9E16-4CE9613B2A75}" type="presParOf" srcId="{CDAB4442-EC76-4AEE-8122-BAF461D78E12}" destId="{8028E08E-7D39-484D-95FB-5A2FA0F32409}" srcOrd="0" destOrd="0" presId="urn:microsoft.com/office/officeart/2005/8/layout/hList1"/>
    <dgm:cxn modelId="{855B7BD4-F8EB-4B03-8A8B-BC0EB036E59A}" type="presParOf" srcId="{CDAB4442-EC76-4AEE-8122-BAF461D78E12}" destId="{69924919-7BF3-457C-A059-2891C9AA94AF}" srcOrd="1" destOrd="0" presId="urn:microsoft.com/office/officeart/2005/8/layout/hList1"/>
    <dgm:cxn modelId="{390FE4B3-EA41-435A-B4F0-ADE916736313}" type="presParOf" srcId="{A941B7AB-41A2-4845-84D8-29C8BC54A248}" destId="{BA3CEC17-A5D1-4AAB-B28C-2CFA1E1221D5}" srcOrd="1" destOrd="0" presId="urn:microsoft.com/office/officeart/2005/8/layout/hList1"/>
    <dgm:cxn modelId="{52E8EDDE-3809-4CF5-BC26-067670D3AFC3}" type="presParOf" srcId="{A941B7AB-41A2-4845-84D8-29C8BC54A248}" destId="{975E4FBA-363C-4FF5-B012-30F0F01C7CBC}" srcOrd="2" destOrd="0" presId="urn:microsoft.com/office/officeart/2005/8/layout/hList1"/>
    <dgm:cxn modelId="{3337D118-BD25-477C-B631-0254ABFA5E86}" type="presParOf" srcId="{975E4FBA-363C-4FF5-B012-30F0F01C7CBC}" destId="{650565D9-C170-40F2-9CE3-826BAFCBD883}" srcOrd="0" destOrd="0" presId="urn:microsoft.com/office/officeart/2005/8/layout/hList1"/>
    <dgm:cxn modelId="{874FC9AA-C82C-4CEC-A32D-17AAB10747BB}" type="presParOf" srcId="{975E4FBA-363C-4FF5-B012-30F0F01C7CBC}" destId="{0FD15CC8-B443-4EAD-98AE-77EF0FCC71D1}" srcOrd="1" destOrd="0" presId="urn:microsoft.com/office/officeart/2005/8/layout/hList1"/>
    <dgm:cxn modelId="{516E95F2-C7D5-4977-A65A-52F86E139951}" type="presParOf" srcId="{A941B7AB-41A2-4845-84D8-29C8BC54A248}" destId="{D6505A22-DF4B-41A3-928C-01334163E0B1}" srcOrd="3" destOrd="0" presId="urn:microsoft.com/office/officeart/2005/8/layout/hList1"/>
    <dgm:cxn modelId="{96133BD8-4C56-4E3A-91E6-A505C905C077}" type="presParOf" srcId="{A941B7AB-41A2-4845-84D8-29C8BC54A248}" destId="{38880213-D3BC-4933-9EDC-1EA7162ACE95}" srcOrd="4" destOrd="0" presId="urn:microsoft.com/office/officeart/2005/8/layout/hList1"/>
    <dgm:cxn modelId="{413610CD-025D-4DD9-8102-8C17C27B00A1}" type="presParOf" srcId="{38880213-D3BC-4933-9EDC-1EA7162ACE95}" destId="{70A8AA91-66E8-420B-A255-C0A386FDFEC3}" srcOrd="0" destOrd="0" presId="urn:microsoft.com/office/officeart/2005/8/layout/hList1"/>
    <dgm:cxn modelId="{02D84F24-9298-499B-A93B-35F455C0EFC9}" type="presParOf" srcId="{38880213-D3BC-4933-9EDC-1EA7162ACE95}" destId="{72E65C41-61DA-48C0-9D4B-7C934621824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F394E5-3DC5-4DF4-826A-E231B125EC1D}" type="doc">
      <dgm:prSet loTypeId="urn:microsoft.com/office/officeart/2005/8/layout/pyramid4" loCatId="relationship" qsTypeId="urn:microsoft.com/office/officeart/2005/8/quickstyle/3d2" qsCatId="3D" csTypeId="urn:microsoft.com/office/officeart/2005/8/colors/colorful5" csCatId="colorful" phldr="1"/>
      <dgm:spPr/>
    </dgm:pt>
    <dgm:pt modelId="{4878B5D0-EA92-4C13-8F89-82B7EDBADB70}">
      <dgm:prSet phldrT="[Text]" custT="1"/>
      <dgm:spPr/>
      <dgm:t>
        <a:bodyPr/>
        <a:lstStyle/>
        <a:p>
          <a:r>
            <a:rPr lang="cs-CZ" sz="2000" b="1" dirty="0" smtClean="0">
              <a:solidFill>
                <a:schemeClr val="tx1"/>
              </a:solidFill>
            </a:rPr>
            <a:t>OP Zaměstnanost napřímo</a:t>
          </a:r>
          <a:endParaRPr lang="cs-CZ" sz="2000" b="1" dirty="0">
            <a:solidFill>
              <a:schemeClr val="tx1"/>
            </a:solidFill>
          </a:endParaRPr>
        </a:p>
      </dgm:t>
    </dgm:pt>
    <dgm:pt modelId="{FF80D6AA-774C-42BC-9056-FC17C9A9807D}" type="parTrans" cxnId="{BF66996D-20DB-4AE0-9B34-7F7075256749}">
      <dgm:prSet/>
      <dgm:spPr/>
      <dgm:t>
        <a:bodyPr/>
        <a:lstStyle/>
        <a:p>
          <a:endParaRPr lang="cs-CZ"/>
        </a:p>
      </dgm:t>
    </dgm:pt>
    <dgm:pt modelId="{77ECB7EB-887E-4892-AAB0-7463D634AF76}" type="sibTrans" cxnId="{BF66996D-20DB-4AE0-9B34-7F7075256749}">
      <dgm:prSet/>
      <dgm:spPr/>
      <dgm:t>
        <a:bodyPr/>
        <a:lstStyle/>
        <a:p>
          <a:endParaRPr lang="cs-CZ"/>
        </a:p>
      </dgm:t>
    </dgm:pt>
    <dgm:pt modelId="{37102CF5-D4D5-4D49-9C28-3EE3EF8CE7F8}">
      <dgm:prSet phldrT="[Text]" custT="1"/>
      <dgm:spPr/>
      <dgm:t>
        <a:bodyPr/>
        <a:lstStyle/>
        <a:p>
          <a:r>
            <a:rPr lang="cs-CZ" sz="2000" b="1" dirty="0" smtClean="0">
              <a:solidFill>
                <a:schemeClr val="tx1"/>
              </a:solidFill>
            </a:rPr>
            <a:t>MAS</a:t>
          </a:r>
          <a:endParaRPr lang="cs-CZ" sz="2000" b="1" dirty="0">
            <a:solidFill>
              <a:schemeClr val="tx1"/>
            </a:solidFill>
          </a:endParaRPr>
        </a:p>
      </dgm:t>
    </dgm:pt>
    <dgm:pt modelId="{E29F7FEC-E544-4F0D-BCB7-C316156200C5}" type="parTrans" cxnId="{55D72A03-3708-46C7-8E9F-828B4AFC4B6B}">
      <dgm:prSet/>
      <dgm:spPr/>
      <dgm:t>
        <a:bodyPr/>
        <a:lstStyle/>
        <a:p>
          <a:endParaRPr lang="cs-CZ"/>
        </a:p>
      </dgm:t>
    </dgm:pt>
    <dgm:pt modelId="{B262E0DC-8D43-4F5B-9CB1-5F36CBFA5D55}" type="sibTrans" cxnId="{55D72A03-3708-46C7-8E9F-828B4AFC4B6B}">
      <dgm:prSet/>
      <dgm:spPr/>
      <dgm:t>
        <a:bodyPr/>
        <a:lstStyle/>
        <a:p>
          <a:endParaRPr lang="cs-CZ"/>
        </a:p>
      </dgm:t>
    </dgm:pt>
    <dgm:pt modelId="{1EF58DB0-BA44-479E-B303-E83F7120743C}">
      <dgm:prSet phldrT="[Text]" custT="1"/>
      <dgm:spPr/>
      <dgm:t>
        <a:bodyPr/>
        <a:lstStyle/>
        <a:p>
          <a:r>
            <a:rPr lang="cs-CZ" sz="2000" b="1" dirty="0" smtClean="0">
              <a:solidFill>
                <a:schemeClr val="tx1"/>
              </a:solidFill>
            </a:rPr>
            <a:t>ASZ</a:t>
          </a:r>
          <a:endParaRPr lang="cs-CZ" sz="2000" b="1" dirty="0">
            <a:solidFill>
              <a:schemeClr val="tx1"/>
            </a:solidFill>
          </a:endParaRPr>
        </a:p>
      </dgm:t>
    </dgm:pt>
    <dgm:pt modelId="{C8BF4243-FF4B-4869-BDDA-666D1DD3B720}" type="parTrans" cxnId="{B5A36BC9-5265-4DD2-808C-6EF0E1B9B6B4}">
      <dgm:prSet/>
      <dgm:spPr/>
      <dgm:t>
        <a:bodyPr/>
        <a:lstStyle/>
        <a:p>
          <a:endParaRPr lang="cs-CZ"/>
        </a:p>
      </dgm:t>
    </dgm:pt>
    <dgm:pt modelId="{2FB1A090-221E-49BE-A025-37497E0C918B}" type="sibTrans" cxnId="{B5A36BC9-5265-4DD2-808C-6EF0E1B9B6B4}">
      <dgm:prSet/>
      <dgm:spPr/>
      <dgm:t>
        <a:bodyPr/>
        <a:lstStyle/>
        <a:p>
          <a:endParaRPr lang="cs-CZ"/>
        </a:p>
      </dgm:t>
    </dgm:pt>
    <dgm:pt modelId="{486DD27B-CE2C-4043-A37D-FD56C468304F}">
      <dgm:prSet phldrT="[Text]" custT="1"/>
      <dgm:spPr/>
      <dgm:t>
        <a:bodyPr/>
        <a:lstStyle/>
        <a:p>
          <a:r>
            <a:rPr lang="cs-CZ" sz="2000" b="1" dirty="0" smtClean="0">
              <a:solidFill>
                <a:schemeClr val="tx1"/>
              </a:solidFill>
            </a:rPr>
            <a:t>IPRÚ</a:t>
          </a:r>
          <a:endParaRPr lang="cs-CZ" sz="2000" b="1" dirty="0">
            <a:solidFill>
              <a:schemeClr val="tx1"/>
            </a:solidFill>
          </a:endParaRPr>
        </a:p>
      </dgm:t>
    </dgm:pt>
    <dgm:pt modelId="{88A437F5-6412-451B-8B78-F8DD531D2FE2}" type="parTrans" cxnId="{5D9362EF-AAF5-4912-AAC1-F3CED382C195}">
      <dgm:prSet/>
      <dgm:spPr/>
      <dgm:t>
        <a:bodyPr/>
        <a:lstStyle/>
        <a:p>
          <a:endParaRPr lang="cs-CZ"/>
        </a:p>
      </dgm:t>
    </dgm:pt>
    <dgm:pt modelId="{C9FACA6A-FA1D-4661-AC6C-58A7B7456D6A}" type="sibTrans" cxnId="{5D9362EF-AAF5-4912-AAC1-F3CED382C195}">
      <dgm:prSet/>
      <dgm:spPr/>
      <dgm:t>
        <a:bodyPr/>
        <a:lstStyle/>
        <a:p>
          <a:endParaRPr lang="cs-CZ"/>
        </a:p>
      </dgm:t>
    </dgm:pt>
    <dgm:pt modelId="{171874DD-F6FA-47CE-9EDD-1CF16D81BA4B}" type="pres">
      <dgm:prSet presAssocID="{C3F394E5-3DC5-4DF4-826A-E231B125EC1D}" presName="compositeShape" presStyleCnt="0">
        <dgm:presLayoutVars>
          <dgm:chMax val="9"/>
          <dgm:dir/>
          <dgm:resizeHandles val="exact"/>
        </dgm:presLayoutVars>
      </dgm:prSet>
      <dgm:spPr/>
    </dgm:pt>
    <dgm:pt modelId="{38D51C83-5E62-4077-852A-7AA686DF2C2B}" type="pres">
      <dgm:prSet presAssocID="{C3F394E5-3DC5-4DF4-826A-E231B125EC1D}" presName="triangle1" presStyleLbl="node1" presStyleIdx="0" presStyleCnt="4" custScaleX="210434" custLinFactNeighborY="-11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FC325B7-2779-4E22-AABA-FA900FEA9FE0}" type="pres">
      <dgm:prSet presAssocID="{C3F394E5-3DC5-4DF4-826A-E231B125EC1D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B7159B7-A659-4A1C-AD79-B1A63DBECCDC}" type="pres">
      <dgm:prSet presAssocID="{C3F394E5-3DC5-4DF4-826A-E231B125EC1D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4F7CFA-1D9F-4F8E-9BCB-306C0BF99B2D}" type="pres">
      <dgm:prSet presAssocID="{C3F394E5-3DC5-4DF4-826A-E231B125EC1D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41BA2B5-7A7E-4797-BEC5-3D786CE296ED}" type="presOf" srcId="{1EF58DB0-BA44-479E-B303-E83F7120743C}" destId="{624F7CFA-1D9F-4F8E-9BCB-306C0BF99B2D}" srcOrd="0" destOrd="0" presId="urn:microsoft.com/office/officeart/2005/8/layout/pyramid4"/>
    <dgm:cxn modelId="{7589F814-BCA5-462D-A301-57B19C34BCA1}" type="presOf" srcId="{4878B5D0-EA92-4C13-8F89-82B7EDBADB70}" destId="{38D51C83-5E62-4077-852A-7AA686DF2C2B}" srcOrd="0" destOrd="0" presId="urn:microsoft.com/office/officeart/2005/8/layout/pyramid4"/>
    <dgm:cxn modelId="{BB79F357-4763-42B1-85CE-C3B3721BF3B3}" type="presOf" srcId="{486DD27B-CE2C-4043-A37D-FD56C468304F}" destId="{8B7159B7-A659-4A1C-AD79-B1A63DBECCDC}" srcOrd="0" destOrd="0" presId="urn:microsoft.com/office/officeart/2005/8/layout/pyramid4"/>
    <dgm:cxn modelId="{55D72A03-3708-46C7-8E9F-828B4AFC4B6B}" srcId="{C3F394E5-3DC5-4DF4-826A-E231B125EC1D}" destId="{37102CF5-D4D5-4D49-9C28-3EE3EF8CE7F8}" srcOrd="1" destOrd="0" parTransId="{E29F7FEC-E544-4F0D-BCB7-C316156200C5}" sibTransId="{B262E0DC-8D43-4F5B-9CB1-5F36CBFA5D55}"/>
    <dgm:cxn modelId="{1987F04C-040F-41A2-8B90-1B835756D183}" type="presOf" srcId="{37102CF5-D4D5-4D49-9C28-3EE3EF8CE7F8}" destId="{3FC325B7-2779-4E22-AABA-FA900FEA9FE0}" srcOrd="0" destOrd="0" presId="urn:microsoft.com/office/officeart/2005/8/layout/pyramid4"/>
    <dgm:cxn modelId="{30144B14-81E7-424F-8B25-8B4BFAB76389}" type="presOf" srcId="{C3F394E5-3DC5-4DF4-826A-E231B125EC1D}" destId="{171874DD-F6FA-47CE-9EDD-1CF16D81BA4B}" srcOrd="0" destOrd="0" presId="urn:microsoft.com/office/officeart/2005/8/layout/pyramid4"/>
    <dgm:cxn modelId="{BF66996D-20DB-4AE0-9B34-7F7075256749}" srcId="{C3F394E5-3DC5-4DF4-826A-E231B125EC1D}" destId="{4878B5D0-EA92-4C13-8F89-82B7EDBADB70}" srcOrd="0" destOrd="0" parTransId="{FF80D6AA-774C-42BC-9056-FC17C9A9807D}" sibTransId="{77ECB7EB-887E-4892-AAB0-7463D634AF76}"/>
    <dgm:cxn modelId="{5D9362EF-AAF5-4912-AAC1-F3CED382C195}" srcId="{C3F394E5-3DC5-4DF4-826A-E231B125EC1D}" destId="{486DD27B-CE2C-4043-A37D-FD56C468304F}" srcOrd="2" destOrd="0" parTransId="{88A437F5-6412-451B-8B78-F8DD531D2FE2}" sibTransId="{C9FACA6A-FA1D-4661-AC6C-58A7B7456D6A}"/>
    <dgm:cxn modelId="{B5A36BC9-5265-4DD2-808C-6EF0E1B9B6B4}" srcId="{C3F394E5-3DC5-4DF4-826A-E231B125EC1D}" destId="{1EF58DB0-BA44-479E-B303-E83F7120743C}" srcOrd="3" destOrd="0" parTransId="{C8BF4243-FF4B-4869-BDDA-666D1DD3B720}" sibTransId="{2FB1A090-221E-49BE-A025-37497E0C918B}"/>
    <dgm:cxn modelId="{5AE128D7-B448-492F-B46F-9BF9CD11A083}" type="presParOf" srcId="{171874DD-F6FA-47CE-9EDD-1CF16D81BA4B}" destId="{38D51C83-5E62-4077-852A-7AA686DF2C2B}" srcOrd="0" destOrd="0" presId="urn:microsoft.com/office/officeart/2005/8/layout/pyramid4"/>
    <dgm:cxn modelId="{8253D452-D180-4D4C-BE73-00D6145D4106}" type="presParOf" srcId="{171874DD-F6FA-47CE-9EDD-1CF16D81BA4B}" destId="{3FC325B7-2779-4E22-AABA-FA900FEA9FE0}" srcOrd="1" destOrd="0" presId="urn:microsoft.com/office/officeart/2005/8/layout/pyramid4"/>
    <dgm:cxn modelId="{29708D58-5B08-4996-8402-7EA51C0A5611}" type="presParOf" srcId="{171874DD-F6FA-47CE-9EDD-1CF16D81BA4B}" destId="{8B7159B7-A659-4A1C-AD79-B1A63DBECCDC}" srcOrd="2" destOrd="0" presId="urn:microsoft.com/office/officeart/2005/8/layout/pyramid4"/>
    <dgm:cxn modelId="{34CAA60B-B5C3-4329-AC77-C53033F7CC1E}" type="presParOf" srcId="{171874DD-F6FA-47CE-9EDD-1CF16D81BA4B}" destId="{624F7CFA-1D9F-4F8E-9BCB-306C0BF99B2D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28E08E-7D39-484D-95FB-5A2FA0F32409}">
      <dsp:nvSpPr>
        <dsp:cNvPr id="0" name=""/>
        <dsp:cNvSpPr/>
      </dsp:nvSpPr>
      <dsp:spPr>
        <a:xfrm>
          <a:off x="2487" y="280556"/>
          <a:ext cx="2425326" cy="604800"/>
        </a:xfrm>
        <a:prstGeom prst="rect">
          <a:avLst/>
        </a:prstGeom>
        <a:solidFill>
          <a:srgbClr val="C00000"/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/>
            <a:t>IROP</a:t>
          </a:r>
        </a:p>
      </dsp:txBody>
      <dsp:txXfrm>
        <a:off x="2487" y="280556"/>
        <a:ext cx="2425326" cy="604800"/>
      </dsp:txXfrm>
    </dsp:sp>
    <dsp:sp modelId="{69924919-7BF3-457C-A059-2891C9AA94AF}">
      <dsp:nvSpPr>
        <dsp:cNvPr id="0" name=""/>
        <dsp:cNvSpPr/>
      </dsp:nvSpPr>
      <dsp:spPr>
        <a:xfrm>
          <a:off x="2487" y="885356"/>
          <a:ext cx="2425326" cy="922320"/>
        </a:xfrm>
        <a:prstGeom prst="rect">
          <a:avLst/>
        </a:prstGeom>
        <a:solidFill>
          <a:srgbClr val="C00000">
            <a:alpha val="42000"/>
          </a:srgb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/>
            <a:t>121,173 mil. Kč</a:t>
          </a:r>
        </a:p>
      </dsp:txBody>
      <dsp:txXfrm>
        <a:off x="2487" y="885356"/>
        <a:ext cx="2425326" cy="922320"/>
      </dsp:txXfrm>
    </dsp:sp>
    <dsp:sp modelId="{650565D9-C170-40F2-9CE3-826BAFCBD883}">
      <dsp:nvSpPr>
        <dsp:cNvPr id="0" name=""/>
        <dsp:cNvSpPr/>
      </dsp:nvSpPr>
      <dsp:spPr>
        <a:xfrm>
          <a:off x="2767359" y="280556"/>
          <a:ext cx="2425326" cy="604800"/>
        </a:xfrm>
        <a:prstGeom prst="rect">
          <a:avLst/>
        </a:prstGeom>
        <a:solidFill>
          <a:srgbClr val="008000"/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/>
            <a:t>PRV</a:t>
          </a:r>
        </a:p>
      </dsp:txBody>
      <dsp:txXfrm>
        <a:off x="2767359" y="280556"/>
        <a:ext cx="2425326" cy="604800"/>
      </dsp:txXfrm>
    </dsp:sp>
    <dsp:sp modelId="{0FD15CC8-B443-4EAD-98AE-77EF0FCC71D1}">
      <dsp:nvSpPr>
        <dsp:cNvPr id="0" name=""/>
        <dsp:cNvSpPr/>
      </dsp:nvSpPr>
      <dsp:spPr>
        <a:xfrm>
          <a:off x="2767359" y="885356"/>
          <a:ext cx="2425326" cy="922320"/>
        </a:xfrm>
        <a:prstGeom prst="rect">
          <a:avLst/>
        </a:prstGeom>
        <a:solidFill>
          <a:srgbClr val="008000">
            <a:alpha val="59000"/>
          </a:srgb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/>
            <a:t>42,247 mil. Kč</a:t>
          </a:r>
        </a:p>
      </dsp:txBody>
      <dsp:txXfrm>
        <a:off x="2767359" y="885356"/>
        <a:ext cx="2425326" cy="922320"/>
      </dsp:txXfrm>
    </dsp:sp>
    <dsp:sp modelId="{70A8AA91-66E8-420B-A255-C0A386FDFEC3}">
      <dsp:nvSpPr>
        <dsp:cNvPr id="0" name=""/>
        <dsp:cNvSpPr/>
      </dsp:nvSpPr>
      <dsp:spPr>
        <a:xfrm>
          <a:off x="5532231" y="280556"/>
          <a:ext cx="2425326" cy="60480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dirty="0"/>
            <a:t>OP </a:t>
          </a:r>
          <a:r>
            <a:rPr lang="cs-CZ" sz="2100" kern="1200" dirty="0" err="1"/>
            <a:t>Zam</a:t>
          </a:r>
          <a:endParaRPr lang="cs-CZ" sz="2100" kern="1200" dirty="0"/>
        </a:p>
      </dsp:txBody>
      <dsp:txXfrm>
        <a:off x="5532231" y="280556"/>
        <a:ext cx="2425326" cy="604800"/>
      </dsp:txXfrm>
    </dsp:sp>
    <dsp:sp modelId="{72E65C41-61DA-48C0-9D4B-7C934621824A}">
      <dsp:nvSpPr>
        <dsp:cNvPr id="0" name=""/>
        <dsp:cNvSpPr/>
      </dsp:nvSpPr>
      <dsp:spPr>
        <a:xfrm>
          <a:off x="5532231" y="885356"/>
          <a:ext cx="2425326" cy="922320"/>
        </a:xfrm>
        <a:prstGeom prst="rect">
          <a:avLst/>
        </a:prstGeom>
        <a:solidFill>
          <a:schemeClr val="tx2">
            <a:lumMod val="60000"/>
            <a:lumOff val="40000"/>
            <a:alpha val="2900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/>
            <a:t>min. 18,04 mil. Kč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/>
            <a:t>max.23,45 mil. Kč</a:t>
          </a:r>
        </a:p>
      </dsp:txBody>
      <dsp:txXfrm>
        <a:off x="5532231" y="885356"/>
        <a:ext cx="2425326" cy="9223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6305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27.8.2015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emf"/><Relationship Id="rId9" Type="http://schemas.microsoft.com/office/2007/relationships/diagramDrawing" Target="../diagrams/drawin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emf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85800" y="1529409"/>
            <a:ext cx="7772400" cy="2071042"/>
          </a:xfrm>
        </p:spPr>
        <p:txBody>
          <a:bodyPr>
            <a:normAutofit fontScale="90000"/>
          </a:bodyPr>
          <a:lstStyle/>
          <a:p>
            <a:r>
              <a:rPr lang="cs-CZ" sz="5000" b="1" dirty="0" smtClean="0"/>
              <a:t>Pracovní setkání na téma:</a:t>
            </a:r>
            <a:br>
              <a:rPr lang="cs-CZ" sz="5000" b="1" dirty="0" smtClean="0"/>
            </a:br>
            <a:r>
              <a:rPr lang="cs-CZ" b="1" dirty="0" smtClean="0"/>
              <a:t>Čerpání </a:t>
            </a:r>
            <a:r>
              <a:rPr lang="cs-CZ" b="1" dirty="0"/>
              <a:t>prostředků realizace SCLLD MAS Sokolovsko</a:t>
            </a:r>
            <a:r>
              <a:rPr lang="cs-CZ" dirty="0"/>
              <a:t/>
            </a:r>
            <a:br>
              <a:rPr lang="cs-CZ" dirty="0"/>
            </a:br>
            <a:r>
              <a:rPr lang="cs-CZ" b="1" dirty="0"/>
              <a:t> v rámci OP Zaměstnanost</a:t>
            </a:r>
            <a:endParaRPr lang="cs-CZ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973262" y="4387196"/>
            <a:ext cx="6400800" cy="576064"/>
          </a:xfrm>
        </p:spPr>
        <p:txBody>
          <a:bodyPr>
            <a:normAutofit/>
          </a:bodyPr>
          <a:lstStyle/>
          <a:p>
            <a:pPr algn="l"/>
            <a:r>
              <a:rPr lang="cs-CZ" sz="2400" b="1" dirty="0" smtClean="0">
                <a:solidFill>
                  <a:srgbClr val="008000"/>
                </a:solidFill>
              </a:rPr>
              <a:t>Datum a místo</a:t>
            </a:r>
            <a:r>
              <a:rPr lang="cs-CZ" sz="2400" dirty="0" smtClean="0">
                <a:solidFill>
                  <a:srgbClr val="008000"/>
                </a:solidFill>
              </a:rPr>
              <a:t>: </a:t>
            </a:r>
            <a:r>
              <a:rPr lang="cs-CZ" sz="2400" dirty="0" smtClean="0"/>
              <a:t>26.8.2015, Královské Poříčí</a:t>
            </a:r>
            <a:endParaRPr lang="cs-CZ" sz="24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024" y="5467316"/>
            <a:ext cx="8351951" cy="1376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>
                <a:solidFill>
                  <a:srgbClr val="008000"/>
                </a:solidFill>
              </a:rPr>
              <a:t>Postup při vyhlašování výzev </a:t>
            </a:r>
            <a:r>
              <a:rPr lang="cs-CZ" sz="3200" b="1" dirty="0" smtClean="0">
                <a:solidFill>
                  <a:srgbClr val="008000"/>
                </a:solidFill>
              </a:rPr>
              <a:t/>
            </a:r>
            <a:br>
              <a:rPr lang="cs-CZ" sz="3200" b="1" dirty="0" smtClean="0">
                <a:solidFill>
                  <a:srgbClr val="008000"/>
                </a:solidFill>
              </a:rPr>
            </a:br>
            <a:r>
              <a:rPr lang="cs-CZ" sz="3200" b="1" dirty="0" smtClean="0">
                <a:solidFill>
                  <a:srgbClr val="008000"/>
                </a:solidFill>
              </a:rPr>
              <a:t>MAS </a:t>
            </a:r>
            <a:r>
              <a:rPr lang="cs-CZ" sz="3200" b="1" dirty="0">
                <a:solidFill>
                  <a:srgbClr val="008000"/>
                </a:solidFill>
              </a:rPr>
              <a:t>Sokolovsko v rámci CLLD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7504" y="2132856"/>
            <a:ext cx="9013738" cy="3888432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cs-CZ" dirty="0" smtClean="0"/>
              <a:t>MAS vyhlásí výzvu – web, mail…</a:t>
            </a:r>
          </a:p>
          <a:p>
            <a:pPr marL="514350" indent="-514350" algn="l">
              <a:buAutoNum type="arabicPeriod"/>
            </a:pPr>
            <a:r>
              <a:rPr lang="cs-CZ" dirty="0" smtClean="0"/>
              <a:t>Žadatelé zpracovávají své záměry – konzultovat!</a:t>
            </a:r>
          </a:p>
          <a:p>
            <a:pPr marL="514350" indent="-514350" algn="l">
              <a:buAutoNum type="arabicPeriod"/>
            </a:pPr>
            <a:r>
              <a:rPr lang="cs-CZ" dirty="0" smtClean="0"/>
              <a:t>Příjem žádostí – v kanceláři MAS vs. MS2014+.</a:t>
            </a:r>
          </a:p>
          <a:p>
            <a:pPr marL="514350" indent="-514350" algn="l">
              <a:buAutoNum type="arabicPeriod"/>
            </a:pPr>
            <a:r>
              <a:rPr lang="cs-CZ" dirty="0" smtClean="0"/>
              <a:t>Kontrola žádostí pracovníky MAS – přijatelnost, formální náležitosti.</a:t>
            </a:r>
          </a:p>
          <a:p>
            <a:pPr marL="514350" indent="-514350" algn="l">
              <a:buAutoNum type="arabicPeriod"/>
            </a:pPr>
            <a:r>
              <a:rPr lang="cs-CZ" dirty="0" smtClean="0"/>
              <a:t>Odstranění připomínek. 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87642" y="638794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10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930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>
                <a:solidFill>
                  <a:srgbClr val="008000"/>
                </a:solidFill>
              </a:rPr>
              <a:t>Postup při vyhlašování výzev </a:t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MAS Sokolovsko v rámci CLLD</a:t>
            </a:r>
            <a:endParaRPr lang="cs-CZ" sz="3200" dirty="0"/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323528" y="2132856"/>
            <a:ext cx="8640960" cy="3888432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cs-CZ" dirty="0" smtClean="0"/>
              <a:t>6.   Zasedání Výběrové komise – hodnotí projekty.</a:t>
            </a:r>
          </a:p>
          <a:p>
            <a:pPr marL="0" indent="0" algn="l">
              <a:buNone/>
            </a:pPr>
            <a:r>
              <a:rPr lang="cs-CZ" dirty="0" smtClean="0"/>
              <a:t>7.   Zasedání Programového výboru – seznam</a:t>
            </a:r>
          </a:p>
          <a:p>
            <a:pPr marL="0" indent="0" algn="l">
              <a:buNone/>
            </a:pPr>
            <a:r>
              <a:rPr lang="cs-CZ" dirty="0"/>
              <a:t> </a:t>
            </a:r>
            <a:r>
              <a:rPr lang="cs-CZ" dirty="0" smtClean="0"/>
              <a:t>     projektů doporučených k financování.</a:t>
            </a:r>
          </a:p>
          <a:p>
            <a:pPr marL="0" indent="0" algn="l">
              <a:buNone/>
            </a:pPr>
            <a:r>
              <a:rPr lang="cs-CZ" dirty="0" smtClean="0"/>
              <a:t>8.   Doporučené projekty budou předány na ŘO </a:t>
            </a:r>
          </a:p>
          <a:p>
            <a:pPr marL="0" indent="0" algn="l">
              <a:buNone/>
            </a:pPr>
            <a:r>
              <a:rPr lang="cs-CZ" dirty="0"/>
              <a:t> </a:t>
            </a:r>
            <a:r>
              <a:rPr lang="cs-CZ" dirty="0" smtClean="0"/>
              <a:t>     k dodatečné kontrole. </a:t>
            </a:r>
          </a:p>
          <a:p>
            <a:pPr marL="0" indent="0" algn="l">
              <a:buNone/>
            </a:pPr>
            <a:r>
              <a:rPr lang="cs-CZ" dirty="0" smtClean="0"/>
              <a:t>9.   Odstranění příp. připomínek. </a:t>
            </a:r>
          </a:p>
          <a:p>
            <a:pPr marL="0" indent="0" algn="l">
              <a:buNone/>
            </a:pPr>
            <a:r>
              <a:rPr lang="cs-CZ" dirty="0" smtClean="0"/>
              <a:t>10. Rozhodnutí o přidělení dotace.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87642" y="638794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11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9" y="4607268"/>
            <a:ext cx="1282878" cy="128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242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76943" y="2060848"/>
            <a:ext cx="8229600" cy="2664296"/>
          </a:xfrm>
        </p:spPr>
        <p:txBody>
          <a:bodyPr>
            <a:normAutofit fontScale="90000"/>
          </a:bodyPr>
          <a:lstStyle/>
          <a:p>
            <a:pPr lvl="0"/>
            <a:r>
              <a:rPr lang="cs-CZ" dirty="0"/>
              <a:t>Informace zástupce Agentury pro sociální </a:t>
            </a:r>
            <a:r>
              <a:rPr lang="cs-CZ" dirty="0" smtClean="0"/>
              <a:t>začleňování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/>
              <a:t>Mgr. Michal </a:t>
            </a:r>
            <a:r>
              <a:rPr lang="cs-CZ" sz="3200" dirty="0" err="1"/>
              <a:t>Kandler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/>
              <a:t>oddělení lokálních koncepcí</a:t>
            </a:r>
            <a:br>
              <a:rPr lang="cs-CZ" sz="3200" dirty="0"/>
            </a:br>
            <a:r>
              <a:rPr lang="cs-CZ" sz="3200" dirty="0"/>
              <a:t>Odbor pro sociální začleňování </a:t>
            </a:r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45928" y="6407455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12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3209" y="5297401"/>
            <a:ext cx="2157067" cy="58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679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48072"/>
          </a:xfrm>
        </p:spPr>
        <p:txBody>
          <a:bodyPr>
            <a:normAutofit/>
          </a:bodyPr>
          <a:lstStyle/>
          <a:p>
            <a:pPr lvl="0"/>
            <a:r>
              <a:rPr lang="cs-CZ" sz="3200" dirty="0" smtClean="0"/>
              <a:t>Integrovaný plán rozvoje území Karlovy Vary</a:t>
            </a:r>
            <a:endParaRPr lang="cs-CZ" sz="32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45006" y="6418340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13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8" descr="ipru.jpg"/>
          <p:cNvPicPr>
            <a:picLocks noChangeAspect="1"/>
          </p:cNvPicPr>
          <p:nvPr/>
        </p:nvPicPr>
        <p:blipFill>
          <a:blip r:embed="rId5" cstate="print"/>
          <a:srcRect l="24989" t="20006" r="16138" b="23939"/>
          <a:stretch>
            <a:fillRect/>
          </a:stretch>
        </p:blipFill>
        <p:spPr>
          <a:xfrm>
            <a:off x="1907704" y="1412776"/>
            <a:ext cx="6048672" cy="4032448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685136" y="5146015"/>
            <a:ext cx="80135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Lze žádat:</a:t>
            </a:r>
          </a:p>
          <a:p>
            <a:endParaRPr lang="cs-CZ" sz="1000" dirty="0" smtClean="0"/>
          </a:p>
          <a:p>
            <a:r>
              <a:rPr lang="cs-CZ" sz="1400" dirty="0" smtClean="0"/>
              <a:t>1.1.1  Zvýšit zaměstnanost podpořených osob, zejména starších, </a:t>
            </a:r>
            <a:r>
              <a:rPr lang="cs-CZ" sz="1400" dirty="0" err="1" smtClean="0"/>
              <a:t>nízkokvalifikovaných</a:t>
            </a:r>
            <a:r>
              <a:rPr lang="cs-CZ" sz="1400" dirty="0" smtClean="0"/>
              <a:t> a znevýhodněných</a:t>
            </a:r>
          </a:p>
          <a:p>
            <a:r>
              <a:rPr lang="cs-CZ" sz="1400" dirty="0" smtClean="0"/>
              <a:t>1.1.2  Snížit rozdíl v postavení žen a mužů na trhu práce</a:t>
            </a:r>
          </a:p>
          <a:p>
            <a:r>
              <a:rPr lang="cs-CZ" sz="1400" dirty="0" smtClean="0"/>
              <a:t>2.1.1  Zvýšit uplatnitelnost osob ohrožených sociálním vyloučením nebo sociálně vyloučených ve společnosti a na trhu práce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82873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93204" y="879917"/>
            <a:ext cx="2278596" cy="892899"/>
          </a:xfrm>
        </p:spPr>
        <p:txBody>
          <a:bodyPr>
            <a:normAutofit fontScale="90000"/>
          </a:bodyPr>
          <a:lstStyle/>
          <a:p>
            <a:pPr lvl="0"/>
            <a:r>
              <a:rPr lang="cs-CZ" sz="3200" b="1" dirty="0" smtClean="0">
                <a:solidFill>
                  <a:srgbClr val="008000"/>
                </a:solidFill>
              </a:rPr>
              <a:t>4 MOŽNOSTI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48264" y="6389712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14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325066632"/>
              </p:ext>
            </p:extLst>
          </p:nvPr>
        </p:nvGraphicFramePr>
        <p:xfrm>
          <a:off x="899592" y="1196752"/>
          <a:ext cx="741682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35974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71512" y="1723120"/>
            <a:ext cx="8229600" cy="1800200"/>
          </a:xfrm>
        </p:spPr>
        <p:txBody>
          <a:bodyPr>
            <a:normAutofit/>
          </a:bodyPr>
          <a:lstStyle/>
          <a:p>
            <a:pPr lvl="0"/>
            <a:r>
              <a:rPr lang="cs-CZ" sz="3200" dirty="0" smtClean="0"/>
              <a:t>Vyplňování </a:t>
            </a:r>
            <a:r>
              <a:rPr lang="cs-CZ" sz="3200" dirty="0"/>
              <a:t>a sběr karet projektů v rámci jednotlivých aktivit, zpětná vazba ke </a:t>
            </a:r>
            <a:r>
              <a:rPr lang="cs-CZ" sz="3200" dirty="0" smtClean="0"/>
              <a:t>způsobilosti aktivit.</a:t>
            </a:r>
            <a:endParaRPr lang="cs-CZ" sz="32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7010400" y="6423409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15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79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>
                <a:solidFill>
                  <a:srgbClr val="008000"/>
                </a:solidFill>
              </a:rPr>
              <a:t>Shrnutí výstupů pracovní části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2132856"/>
            <a:ext cx="7571184" cy="370527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cs-CZ" dirty="0" smtClean="0"/>
          </a:p>
          <a:p>
            <a:pPr algn="l"/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71928" y="6423409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16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ovéPole 1"/>
          <p:cNvSpPr txBox="1"/>
          <p:nvPr/>
        </p:nvSpPr>
        <p:spPr>
          <a:xfrm>
            <a:off x="1043608" y="5373216"/>
            <a:ext cx="699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CELKEM: 18</a:t>
            </a:r>
            <a:endParaRPr lang="cs-CZ" b="1" dirty="0"/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11325591"/>
              </p:ext>
            </p:extLst>
          </p:nvPr>
        </p:nvGraphicFramePr>
        <p:xfrm>
          <a:off x="395536" y="1844824"/>
          <a:ext cx="6305550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9942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>
                <a:solidFill>
                  <a:srgbClr val="008000"/>
                </a:solidFill>
              </a:rPr>
              <a:t>Shrnutí výstupů pracovní části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2132856"/>
            <a:ext cx="7571184" cy="370527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cs-CZ" dirty="0" smtClean="0"/>
          </a:p>
          <a:p>
            <a:pPr algn="l"/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71928" y="6423409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ovéPole 1"/>
          <p:cNvSpPr txBox="1"/>
          <p:nvPr/>
        </p:nvSpPr>
        <p:spPr>
          <a:xfrm>
            <a:off x="827584" y="5445224"/>
            <a:ext cx="7725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CELKEM: 52,13</a:t>
            </a:r>
            <a:endParaRPr lang="cs-CZ" b="1" dirty="0"/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18461327"/>
              </p:ext>
            </p:extLst>
          </p:nvPr>
        </p:nvGraphicFramePr>
        <p:xfrm>
          <a:off x="1662112" y="1638300"/>
          <a:ext cx="5819775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9260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>
                <a:solidFill>
                  <a:srgbClr val="008000"/>
                </a:solidFill>
              </a:rPr>
              <a:t>Shrnutí výstupů pracovní části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2132856"/>
            <a:ext cx="7571184" cy="370527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cs-CZ" dirty="0" smtClean="0"/>
          </a:p>
          <a:p>
            <a:pPr algn="l"/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971928" y="6423409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34571564"/>
              </p:ext>
            </p:extLst>
          </p:nvPr>
        </p:nvGraphicFramePr>
        <p:xfrm>
          <a:off x="1524000" y="2204864"/>
          <a:ext cx="5352256" cy="3529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679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19675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D</a:t>
            </a:r>
            <a:r>
              <a:rPr lang="cs-CZ" sz="4000" dirty="0" err="1" smtClean="0"/>
              <a:t>ěkujeme</a:t>
            </a:r>
            <a:r>
              <a:rPr lang="cs-CZ" sz="4000" dirty="0" smtClean="0"/>
              <a:t> za pozornost.</a:t>
            </a:r>
            <a:endParaRPr lang="cs-CZ" sz="4000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601662" y="2756438"/>
            <a:ext cx="7570738" cy="2616778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 smtClean="0">
                <a:solidFill>
                  <a:srgbClr val="008000"/>
                </a:solidFill>
              </a:rPr>
              <a:t>E-mail:</a:t>
            </a:r>
            <a:r>
              <a:rPr lang="cs-CZ" sz="2000" b="1" dirty="0">
                <a:solidFill>
                  <a:srgbClr val="008000"/>
                </a:solidFill>
              </a:rPr>
              <a:t> </a:t>
            </a:r>
            <a:r>
              <a:rPr lang="cs-CZ" sz="2000" b="1" dirty="0" smtClean="0">
                <a:solidFill>
                  <a:srgbClr val="008000"/>
                </a:solidFill>
              </a:rPr>
              <a:t>info@mas-sokolovsko.eu</a:t>
            </a:r>
          </a:p>
          <a:p>
            <a:pPr algn="l"/>
            <a:r>
              <a:rPr lang="cs-CZ" sz="2000" b="1" dirty="0" smtClean="0">
                <a:solidFill>
                  <a:srgbClr val="008000"/>
                </a:solidFill>
              </a:rPr>
              <a:t>Mobil: 739 011 869</a:t>
            </a:r>
          </a:p>
          <a:p>
            <a:pPr algn="l"/>
            <a:r>
              <a:rPr lang="cs-CZ" sz="2000" b="1" dirty="0" smtClean="0">
                <a:solidFill>
                  <a:srgbClr val="008000"/>
                </a:solidFill>
              </a:rPr>
              <a:t>Pevná linka: 352 629 844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 smtClean="0"/>
              <a:t>Kancelář: Ondříčkova 537, 356 01 Sokolov</a:t>
            </a:r>
          </a:p>
          <a:p>
            <a:pPr algn="l"/>
            <a:endParaRPr lang="cs-CZ" sz="2200" dirty="0" smtClean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69999" y="72773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Program setkání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7504" y="1728192"/>
            <a:ext cx="9036496" cy="454158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cs-CZ" dirty="0" smtClean="0"/>
              <a:t>Zahájení (14:00 hod.)</a:t>
            </a:r>
          </a:p>
          <a:p>
            <a:r>
              <a:rPr lang="cs-CZ" dirty="0"/>
              <a:t>Představení </a:t>
            </a:r>
            <a:r>
              <a:rPr lang="cs-CZ" dirty="0" smtClean="0"/>
              <a:t>účastníků</a:t>
            </a:r>
            <a:endParaRPr lang="cs-CZ" dirty="0"/>
          </a:p>
          <a:p>
            <a:pPr lvl="0"/>
            <a:r>
              <a:rPr lang="cs-CZ" dirty="0"/>
              <a:t>Stručné představení podporovaných aktivit </a:t>
            </a:r>
            <a:r>
              <a:rPr lang="cs-CZ" dirty="0" smtClean="0"/>
              <a:t>OP Zaměstnanost </a:t>
            </a:r>
            <a:endParaRPr lang="cs-CZ" dirty="0"/>
          </a:p>
          <a:p>
            <a:pPr lvl="0"/>
            <a:r>
              <a:rPr lang="cs-CZ" dirty="0"/>
              <a:t>Postup při vyhlašování výzev MAS Sokolovsko v rámci CLLD</a:t>
            </a:r>
          </a:p>
          <a:p>
            <a:pPr lvl="0"/>
            <a:r>
              <a:rPr lang="cs-CZ" dirty="0"/>
              <a:t>Informace zástupce Agentury pro sociální začleňování</a:t>
            </a:r>
          </a:p>
          <a:p>
            <a:pPr lvl="0"/>
            <a:r>
              <a:rPr lang="cs-CZ" dirty="0" smtClean="0"/>
              <a:t>Pracovní </a:t>
            </a:r>
            <a:r>
              <a:rPr lang="cs-CZ" dirty="0"/>
              <a:t>část: vyplňování a sběr karet projektů v rámci jednotlivých </a:t>
            </a:r>
            <a:r>
              <a:rPr lang="cs-CZ" dirty="0" smtClean="0"/>
              <a:t>aktivit, zpětná vazba ke způsobilosti</a:t>
            </a:r>
            <a:endParaRPr lang="cs-CZ" dirty="0"/>
          </a:p>
          <a:p>
            <a:pPr lvl="0"/>
            <a:r>
              <a:rPr lang="cs-CZ" dirty="0" smtClean="0"/>
              <a:t>Diskuze </a:t>
            </a:r>
          </a:p>
          <a:p>
            <a:r>
              <a:rPr lang="cs-CZ" dirty="0"/>
              <a:t>Shrnutí výstupů pracovní </a:t>
            </a:r>
            <a:r>
              <a:rPr lang="cs-CZ" dirty="0" smtClean="0"/>
              <a:t>části a soupis doporučení pro Programový výbor</a:t>
            </a:r>
          </a:p>
          <a:p>
            <a:pPr lvl="0"/>
            <a:r>
              <a:rPr lang="cs-CZ" dirty="0" smtClean="0"/>
              <a:t>Závěr (cca 17:00 hod.)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69999" y="72773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Aktuální alokace pro MAS Sokolovsko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7504" y="1728192"/>
            <a:ext cx="9036496" cy="4541589"/>
          </a:xfrm>
        </p:spPr>
        <p:txBody>
          <a:bodyPr>
            <a:normAutofit/>
          </a:bodyPr>
          <a:lstStyle/>
          <a:p>
            <a:pPr lvl="0"/>
            <a:r>
              <a:rPr lang="cs-CZ" dirty="0" smtClean="0"/>
              <a:t>Alokace na období 2015-2020 (dočerpání do 2022)</a:t>
            </a:r>
          </a:p>
          <a:p>
            <a:pPr marL="457200" lvl="1" indent="0">
              <a:buNone/>
            </a:pPr>
            <a:r>
              <a:rPr lang="cs-CZ" dirty="0" smtClean="0"/>
              <a:t>	</a:t>
            </a:r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 smtClean="0"/>
          </a:p>
          <a:p>
            <a:pPr marL="457200" lvl="1" indent="0">
              <a:buNone/>
            </a:pPr>
            <a:endParaRPr lang="cs-CZ" dirty="0" smtClean="0"/>
          </a:p>
          <a:p>
            <a:pPr marL="457200" lvl="1" indent="0">
              <a:lnSpc>
                <a:spcPct val="170000"/>
              </a:lnSpc>
              <a:buNone/>
            </a:pPr>
            <a:r>
              <a:rPr lang="cs-CZ" dirty="0" smtClean="0"/>
              <a:t>                + Animace na OPVVV 3,365 mil. Kč</a:t>
            </a:r>
          </a:p>
          <a:p>
            <a:pPr marL="457200" lvl="1" indent="0">
              <a:lnSpc>
                <a:spcPct val="170000"/>
              </a:lnSpc>
              <a:buNone/>
            </a:pPr>
            <a:endParaRPr lang="cs-CZ" sz="1000" dirty="0" smtClean="0"/>
          </a:p>
          <a:p>
            <a:pPr marL="57150" indent="0">
              <a:buNone/>
            </a:pPr>
            <a:r>
              <a:rPr lang="cs-CZ" dirty="0" smtClean="0"/>
              <a:t>	Celkem alokace na projekty </a:t>
            </a:r>
            <a:r>
              <a:rPr lang="cs-CZ" b="1" dirty="0" smtClean="0"/>
              <a:t>184,825 mil. Kč.</a:t>
            </a:r>
            <a:endParaRPr lang="cs-CZ" b="1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1516332307"/>
              </p:ext>
            </p:extLst>
          </p:nvPr>
        </p:nvGraphicFramePr>
        <p:xfrm>
          <a:off x="539553" y="2492896"/>
          <a:ext cx="7960046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175450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08512" y="1700808"/>
            <a:ext cx="8229600" cy="2304256"/>
          </a:xfrm>
        </p:spPr>
        <p:txBody>
          <a:bodyPr>
            <a:normAutofit/>
          </a:bodyPr>
          <a:lstStyle/>
          <a:p>
            <a:pPr lvl="0"/>
            <a:r>
              <a:rPr lang="cs-CZ" sz="3200" dirty="0" smtClean="0"/>
              <a:t>Představení přítomných</a:t>
            </a:r>
            <a:br>
              <a:rPr lang="cs-CZ" sz="3200" dirty="0" smtClean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 smtClean="0"/>
              <a:t>(jméno + organizace)</a:t>
            </a:r>
            <a:endParaRPr lang="cs-CZ" sz="32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1143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390" y="692696"/>
            <a:ext cx="6582916" cy="561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7884368" y="1772816"/>
            <a:ext cx="576064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cs-CZ" dirty="0" smtClean="0"/>
              <a:t>OP Zaměstnanost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5414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 smtClean="0">
                <a:solidFill>
                  <a:srgbClr val="008000"/>
                </a:solidFill>
              </a:rPr>
              <a:t>Zaměstnanost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136904" cy="4065315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Bilanční a pracovní diagnostika.</a:t>
            </a:r>
          </a:p>
          <a:p>
            <a:r>
              <a:rPr lang="cs-CZ" dirty="0" smtClean="0"/>
              <a:t>Rekvalifikace a další profesní vzdělávání.</a:t>
            </a:r>
          </a:p>
          <a:p>
            <a:r>
              <a:rPr lang="cs-CZ" dirty="0" smtClean="0"/>
              <a:t>Zprostředkování zaměstnání.</a:t>
            </a:r>
          </a:p>
          <a:p>
            <a:r>
              <a:rPr lang="cs-CZ" dirty="0" smtClean="0"/>
              <a:t>Spolupráce lokálních partnerů na trhu práce.</a:t>
            </a:r>
          </a:p>
          <a:p>
            <a:r>
              <a:rPr lang="cs-CZ" dirty="0" smtClean="0"/>
              <a:t>Vytváření nových </a:t>
            </a:r>
            <a:r>
              <a:rPr lang="cs-CZ" dirty="0" err="1" smtClean="0"/>
              <a:t>prac</a:t>
            </a:r>
            <a:r>
              <a:rPr lang="cs-CZ" dirty="0" smtClean="0"/>
              <a:t>. míst/umístění na volná </a:t>
            </a:r>
            <a:r>
              <a:rPr lang="cs-CZ" dirty="0" err="1" smtClean="0"/>
              <a:t>prac</a:t>
            </a:r>
            <a:r>
              <a:rPr lang="cs-CZ" dirty="0" smtClean="0"/>
              <a:t>. místa, flexibilní zaměstnávání, prostupné zaměstnávání, zahájení OSVČ.</a:t>
            </a:r>
          </a:p>
          <a:p>
            <a:r>
              <a:rPr lang="cs-CZ" dirty="0" smtClean="0"/>
              <a:t>Doprovodná opatření.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602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 smtClean="0">
                <a:solidFill>
                  <a:srgbClr val="008000"/>
                </a:solidFill>
              </a:rPr>
              <a:t>Prorodinná opatření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2132856"/>
            <a:ext cx="7571184" cy="3705275"/>
          </a:xfrm>
        </p:spPr>
        <p:txBody>
          <a:bodyPr>
            <a:normAutofit/>
          </a:bodyPr>
          <a:lstStyle/>
          <a:p>
            <a:r>
              <a:rPr lang="cs-CZ" dirty="0" smtClean="0"/>
              <a:t>Doplnění kapacity stávajících institucionálních forem (školní družiny), možnost příměstských táborů.</a:t>
            </a:r>
          </a:p>
          <a:p>
            <a:r>
              <a:rPr lang="cs-CZ" dirty="0" smtClean="0"/>
              <a:t>Dětské skupiny pro podniky i veřejnost.</a:t>
            </a:r>
          </a:p>
          <a:p>
            <a:r>
              <a:rPr lang="cs-CZ" dirty="0" smtClean="0"/>
              <a:t>Individuální péče o děti.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7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29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 smtClean="0">
                <a:solidFill>
                  <a:srgbClr val="008000"/>
                </a:solidFill>
              </a:rPr>
              <a:t>Sociální služby a sociální začleňování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2132856"/>
            <a:ext cx="7906518" cy="3705275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cs-CZ" dirty="0" smtClean="0"/>
              <a:t>Sociální služby v souladu se zákonem </a:t>
            </a:r>
          </a:p>
          <a:p>
            <a:pPr marL="0" indent="0">
              <a:buNone/>
            </a:pPr>
            <a:r>
              <a:rPr lang="cs-CZ" dirty="0" smtClean="0"/>
              <a:t>      č. 108/2006 Sb. </a:t>
            </a:r>
          </a:p>
          <a:p>
            <a:pPr marL="0" indent="0">
              <a:buNone/>
            </a:pPr>
            <a:r>
              <a:rPr lang="cs-CZ" dirty="0" smtClean="0"/>
              <a:t>B) Komunitní SP a komunitní centra.</a:t>
            </a:r>
          </a:p>
          <a:p>
            <a:pPr marL="0" indent="0">
              <a:buNone/>
            </a:pPr>
            <a:r>
              <a:rPr lang="cs-CZ" dirty="0" smtClean="0"/>
              <a:t>C) Programy a činnosti nad rámec/mimo režim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zákona č. 108/2006 Sb.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8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14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cs-CZ" sz="3200" b="1" dirty="0" smtClean="0">
                <a:solidFill>
                  <a:srgbClr val="008000"/>
                </a:solidFill>
              </a:rPr>
              <a:t>Sociální podnikání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2132856"/>
            <a:ext cx="7571184" cy="3705275"/>
          </a:xfrm>
        </p:spPr>
        <p:txBody>
          <a:bodyPr>
            <a:normAutofit/>
          </a:bodyPr>
          <a:lstStyle/>
          <a:p>
            <a:r>
              <a:rPr lang="cs-CZ" dirty="0" smtClean="0"/>
              <a:t>Vznik a rozvoj nových podnikatelských aktivit v oblasti SP – integrační SP.</a:t>
            </a:r>
          </a:p>
          <a:p>
            <a:r>
              <a:rPr lang="cs-CZ" dirty="0" smtClean="0"/>
              <a:t>Vznik a rozvoj nových podnikatelských aktivit v oblasti SP – environmentální SP.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9</a:t>
            </a:fld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14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457</Words>
  <Application>Microsoft Office PowerPoint</Application>
  <PresentationFormat>Předvádění na obrazovce 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sady Office</vt:lpstr>
      <vt:lpstr>Pracovní setkání na téma: Čerpání prostředků realizace SCLLD MAS Sokolovsko  v rámci OP Zaměstnanost</vt:lpstr>
      <vt:lpstr>Program setkání</vt:lpstr>
      <vt:lpstr>Aktuální alokace pro MAS Sokolovsko</vt:lpstr>
      <vt:lpstr>Představení přítomných  (jméno + organizace)</vt:lpstr>
      <vt:lpstr>Snímek 5</vt:lpstr>
      <vt:lpstr>Zaměstnanost</vt:lpstr>
      <vt:lpstr>Prorodinná opatření</vt:lpstr>
      <vt:lpstr>Sociální služby a sociální začleňování</vt:lpstr>
      <vt:lpstr>Sociální podnikání</vt:lpstr>
      <vt:lpstr>Postup při vyhlašování výzev  MAS Sokolovsko v rámci CLLD</vt:lpstr>
      <vt:lpstr>Postup při vyhlašování výzev  MAS Sokolovsko v rámci CLLD</vt:lpstr>
      <vt:lpstr>Informace zástupce Agentury pro sociální začleňování  Mgr. Michal Kandler oddělení lokálních koncepcí Odbor pro sociální začleňování  </vt:lpstr>
      <vt:lpstr>Integrovaný plán rozvoje území Karlovy Vary</vt:lpstr>
      <vt:lpstr>4 MOŽNOSTI</vt:lpstr>
      <vt:lpstr>Vyplňování a sběr karet projektů v rámci jednotlivých aktivit, zpětná vazba ke způsobilosti aktivit.</vt:lpstr>
      <vt:lpstr>Shrnutí výstupů pracovní části</vt:lpstr>
      <vt:lpstr>Shrnutí výstupů pracovní části</vt:lpstr>
      <vt:lpstr>Shrnutí výstupů pracovní části</vt:lpstr>
      <vt:lpstr>Děkujeme za pozornost.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MAS</cp:lastModifiedBy>
  <cp:revision>61</cp:revision>
  <dcterms:created xsi:type="dcterms:W3CDTF">2015-01-28T12:34:24Z</dcterms:created>
  <dcterms:modified xsi:type="dcterms:W3CDTF">2015-08-27T10:26:02Z</dcterms:modified>
</cp:coreProperties>
</file>